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7" autoAdjust="0"/>
    <p:restoredTop sz="94660"/>
  </p:normalViewPr>
  <p:slideViewPr>
    <p:cSldViewPr snapToGrid="0">
      <p:cViewPr>
        <p:scale>
          <a:sx n="100" d="100"/>
          <a:sy n="100" d="100"/>
        </p:scale>
        <p:origin x="1974" y="-1464"/>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11/19/2020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11/19/2020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2020/11/19</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52400" y="2919537"/>
            <a:ext cx="6591300" cy="4849084"/>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بورصة </a:t>
            </a: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الكويت تغلق على مكاسب للأسبوع الثالث على التوالي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endParaRPr lang="ar-SA" sz="1100" dirty="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dirty="0" smtClean="0">
                <a:latin typeface="Calibri" panose="020F0502020204030204" pitchFamily="34" charset="0"/>
                <a:ea typeface="Calibri" panose="020F0502020204030204" pitchFamily="34" charset="0"/>
                <a:cs typeface="Calibri" panose="020F0502020204030204" pitchFamily="34" charset="0"/>
              </a:rPr>
              <a:t>أنهت </a:t>
            </a:r>
            <a:r>
              <a:rPr lang="ar-SA" sz="1100" dirty="0">
                <a:latin typeface="Calibri" panose="020F0502020204030204" pitchFamily="34" charset="0"/>
                <a:ea typeface="Calibri" panose="020F0502020204030204" pitchFamily="34" charset="0"/>
                <a:cs typeface="Calibri" panose="020F0502020204030204" pitchFamily="34" charset="0"/>
              </a:rPr>
              <a:t>بورصة الكويت تعاملاتها للأسبوع المنتهي في التاسع عشر </a:t>
            </a:r>
            <a:r>
              <a:rPr lang="ar-KW" sz="1100" dirty="0">
                <a:latin typeface="Calibri" panose="020F0502020204030204" pitchFamily="34" charset="0"/>
                <a:ea typeface="Calibri" panose="020F0502020204030204" pitchFamily="34" charset="0"/>
                <a:cs typeface="Calibri" panose="020F0502020204030204" pitchFamily="34" charset="0"/>
              </a:rPr>
              <a:t>من نوفمبر</a:t>
            </a:r>
            <a:r>
              <a:rPr lang="ar-SA" sz="1100" dirty="0">
                <a:latin typeface="Calibri" panose="020F0502020204030204" pitchFamily="34" charset="0"/>
                <a:ea typeface="Calibri" panose="020F0502020204030204" pitchFamily="34" charset="0"/>
                <a:cs typeface="Calibri" panose="020F0502020204030204" pitchFamily="34" charset="0"/>
              </a:rPr>
              <a:t> على ارتفاع جماعي في أداء مؤشراتها مقارنة مع اقفال الأسبوع الماضي، حيث ارتفع مؤشر السوق العام بنسبة </a:t>
            </a:r>
            <a:r>
              <a:rPr lang="en-US" sz="1100" dirty="0">
                <a:latin typeface="Calibri" panose="020F0502020204030204" pitchFamily="34" charset="0"/>
                <a:ea typeface="Calibri" panose="020F0502020204030204" pitchFamily="34" charset="0"/>
                <a:cs typeface="Calibri" panose="020F0502020204030204" pitchFamily="34" charset="0"/>
              </a:rPr>
              <a:t>0.23</a:t>
            </a:r>
            <a:r>
              <a:rPr lang="ar-SA" sz="1100" dirty="0">
                <a:latin typeface="Calibri" panose="020F0502020204030204" pitchFamily="34" charset="0"/>
                <a:ea typeface="Calibri" panose="020F0502020204030204" pitchFamily="34" charset="0"/>
                <a:cs typeface="Calibri" panose="020F0502020204030204" pitchFamily="34" charset="0"/>
              </a:rPr>
              <a:t>%، ومؤشر السوق الأول بنسبة </a:t>
            </a:r>
            <a:r>
              <a:rPr lang="en-US" sz="1100" dirty="0">
                <a:latin typeface="Calibri" panose="020F0502020204030204" pitchFamily="34" charset="0"/>
                <a:ea typeface="Calibri" panose="020F0502020204030204" pitchFamily="34" charset="0"/>
                <a:cs typeface="Calibri" panose="020F0502020204030204" pitchFamily="34" charset="0"/>
              </a:rPr>
              <a:t>0.25</a:t>
            </a:r>
            <a:r>
              <a:rPr lang="ar-SA" sz="1100" dirty="0">
                <a:latin typeface="Calibri" panose="020F0502020204030204" pitchFamily="34" charset="0"/>
                <a:ea typeface="Calibri" panose="020F0502020204030204" pitchFamily="34" charset="0"/>
                <a:cs typeface="Calibri" panose="020F0502020204030204" pitchFamily="34" charset="0"/>
              </a:rPr>
              <a:t>%، و مؤشر السوق الرئيسي بنسبة </a:t>
            </a:r>
            <a:r>
              <a:rPr lang="en-US" sz="1100" dirty="0">
                <a:latin typeface="Calibri" panose="020F0502020204030204" pitchFamily="34" charset="0"/>
                <a:ea typeface="Calibri" panose="020F0502020204030204" pitchFamily="34" charset="0"/>
                <a:cs typeface="Calibri" panose="020F0502020204030204" pitchFamily="34" charset="0"/>
              </a:rPr>
              <a:t>0.17</a:t>
            </a:r>
            <a:r>
              <a:rPr lang="ar-SA" sz="1100" dirty="0">
                <a:latin typeface="Calibri" panose="020F0502020204030204" pitchFamily="34" charset="0"/>
                <a:ea typeface="Calibri" panose="020F0502020204030204" pitchFamily="34" charset="0"/>
                <a:cs typeface="Calibri" panose="020F0502020204030204" pitchFamily="34" charset="0"/>
              </a:rPr>
              <a:t>%. في حين تراجع المعدل اليومي لقيمة الأسهم المتداولة بنسبة 23.4% إلى 48.3 مليون د.ك خلال الأسبوع بالمقارنة مع 63 مليون د.ك للأسبوع الماضي، وكذلك المعدل اليومي لكمية الأسهم المتداولة بنسبة 20.9% إلي 170 مليون سهم بالمقارنة مع 215 مليون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a:latin typeface="Calibri" panose="020F0502020204030204" pitchFamily="34" charset="0"/>
                <a:ea typeface="Calibri" panose="020F0502020204030204" pitchFamily="34" charset="0"/>
                <a:cs typeface="Calibri" panose="020F0502020204030204" pitchFamily="34" charset="0"/>
              </a:rPr>
              <a:t>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جاء أداء مؤشرات البورصة متباينا خلال جلسات الأسبوع، حيث شهدت جلسة تداول مطلع الأسبوع تراجعا واضحا على أثر وجود زخم بيعي حاد طال شريحة واسعة من أسهم السوق الأول وكذلك السوق الرئيسي وهو ما دفع العديد من هذه الأسهم إلى تسجيل خسائر سوقية ملحوظة، حيث تراجع كل من مؤشر السوق العام والسوق الأول مع نهاية هذه الجلسة بنسب بلغت 1.5%، 1.8% على التوالي. أما باقى جلسات الأسبوع الأربعة فقد نجحت فيها مؤشرات السوق من التماسك نسبيا والصعود تدريجيا، يُذكر أن جلسة نهاية الأسبوع شهدت زخما شرائيا كبيرا طال شريحة واسعة من أسهم السوق الأول، والتي أقفلت أغلبها على مكاسب سوقية متفاوتة، الأمر الذي عزز من محو كافة خسائر جلسة التداول الأولى، مع بعض المكاسب الأسبوعية الطفيفة.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الجدير بالذكر أن قطاع البنوك بشكل عام – بنك الكويت الوطني وبيت التمويل الكويتي بشكل خاص- والذي كان بمثابة وقود السوق وقاطرة الإرتفاعات والمكاسب التي تحققها البورصة في كثير من الأوقات، إلا أنه تعرض في الأونه الأخيرة إلى ضغوط بيعية حادة، انعكست بشكل عام على أداء مؤشرات البورصة، ولعل تراجع بنك الكويت الوطني على مدار  خمسة أسابيع متتالية، لخير دليل على حجم الزخم البيعي الذي شهده قطاع البنوك بشكل عام، وهو ما ألقى بظلاله على أجواء التداول بشكل عام</a:t>
            </a:r>
            <a:r>
              <a:rPr lang="ar-SA" sz="1100" dirty="0" smtClean="0">
                <a:latin typeface="Calibri" panose="020F0502020204030204" pitchFamily="34" charset="0"/>
                <a:ea typeface="Calibri" panose="020F0502020204030204" pitchFamily="34" charset="0"/>
                <a:cs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52400" y="2730761"/>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64377198"/>
              </p:ext>
            </p:extLst>
          </p:nvPr>
        </p:nvGraphicFramePr>
        <p:xfrm>
          <a:off x="1752600" y="1182183"/>
          <a:ext cx="4991100" cy="1371600"/>
        </p:xfrm>
        <a:graphic>
          <a:graphicData uri="http://schemas.openxmlformats.org/presentationml/2006/ole">
            <mc:AlternateContent xmlns:mc="http://schemas.openxmlformats.org/markup-compatibility/2006">
              <mc:Choice xmlns:v="urn:schemas-microsoft-com:vml" Requires="v">
                <p:oleObj spid="_x0000_s131674" name="Worksheet" r:id="rId5" imgW="4991249" imgH="1371600" progId="Excel.Sheet.12">
                  <p:link updateAutomatic="1"/>
                </p:oleObj>
              </mc:Choice>
              <mc:Fallback>
                <p:oleObj name="Worksheet" r:id="rId5" imgW="4991249" imgH="1371600" progId="Excel.Sheet.12">
                  <p:link updateAutomatic="1"/>
                  <p:pic>
                    <p:nvPicPr>
                      <p:cNvPr id="0" name=""/>
                      <p:cNvPicPr/>
                      <p:nvPr/>
                    </p:nvPicPr>
                    <p:blipFill>
                      <a:blip r:embed="rId6"/>
                      <a:stretch>
                        <a:fillRect/>
                      </a:stretch>
                    </p:blipFill>
                    <p:spPr>
                      <a:xfrm>
                        <a:off x="1752600" y="1182183"/>
                        <a:ext cx="4991100" cy="1371600"/>
                      </a:xfrm>
                      <a:prstGeom prst="rect">
                        <a:avLst/>
                      </a:prstGeom>
                    </p:spPr>
                  </p:pic>
                </p:oleObj>
              </mc:Fallback>
            </mc:AlternateContent>
          </a:graphicData>
        </a:graphic>
      </p:graphicFrame>
      <p:sp>
        <p:nvSpPr>
          <p:cNvPr id="11" name="Text Placeholder 14"/>
          <p:cNvSpPr txBox="1">
            <a:spLocks/>
          </p:cNvSpPr>
          <p:nvPr/>
        </p:nvSpPr>
        <p:spPr bwMode="gray">
          <a:xfrm>
            <a:off x="3554361" y="2525163"/>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lang="ar-SA" sz="600" b="0" dirty="0" smtClean="0">
              <a:solidFill>
                <a:schemeClr val="tx1"/>
              </a:solidFill>
              <a:latin typeface="Times New Roman" panose="02020603050405020304" pitchFamily="18" charset="0"/>
              <a:cs typeface="+mn-cs"/>
            </a:endParaRPr>
          </a:p>
          <a:p>
            <a:pPr algn="justLow" defTabSz="855970" rtl="1">
              <a:lnSpc>
                <a:spcPct val="150000"/>
              </a:lnSpc>
              <a:spcAft>
                <a:spcPts val="800"/>
              </a:spcAft>
              <a:defRPr/>
            </a:pPr>
            <a:r>
              <a:rPr lang="ar-SA" sz="1100" u="sng" dirty="0">
                <a:solidFill>
                  <a:schemeClr val="tx1"/>
                </a:solidFill>
                <a:latin typeface="Calibri" panose="020F0502020204030204" pitchFamily="34" charset="0"/>
                <a:ea typeface="Calibri" panose="020F0502020204030204" pitchFamily="34" charset="0"/>
                <a:cs typeface="Calibri" panose="020F0502020204030204" pitchFamily="34" charset="0"/>
              </a:rPr>
              <a:t>أداء </a:t>
            </a:r>
            <a:r>
              <a:rPr lang="ar-SA" sz="1100" u="sng" dirty="0">
                <a:solidFill>
                  <a:schemeClr val="tx1"/>
                </a:solidFill>
                <a:latin typeface="Calibri" panose="020F0502020204030204" pitchFamily="34" charset="0"/>
                <a:ea typeface="Calibri" panose="020F0502020204030204" pitchFamily="34" charset="0"/>
                <a:cs typeface="Calibri" panose="020F0502020204030204" pitchFamily="34" charset="0"/>
              </a:rPr>
              <a:t>مؤشرات </a:t>
            </a:r>
            <a:r>
              <a:rPr lang="ar-SA" sz="1100" u="sng" dirty="0">
                <a:solidFill>
                  <a:schemeClr val="tx1"/>
                </a:solidFill>
                <a:latin typeface="Calibri" panose="020F0502020204030204" pitchFamily="34" charset="0"/>
                <a:ea typeface="Calibri" panose="020F0502020204030204" pitchFamily="34" charset="0"/>
                <a:cs typeface="Calibri" panose="020F0502020204030204" pitchFamily="34" charset="0"/>
              </a:rPr>
              <a:t>البورصة</a:t>
            </a:r>
          </a:p>
          <a:p>
            <a:pPr algn="justLow" rtl="1">
              <a:defRPr/>
            </a:pPr>
            <a:endParaRPr lang="en-US" sz="800" dirty="0">
              <a:latin typeface="Calibri" panose="020F0502020204030204" pitchFamily="34" charset="0"/>
              <a:ea typeface="Calibri" panose="020F0502020204030204" pitchFamily="34" charset="0"/>
            </a:endParaRPr>
          </a:p>
          <a:p>
            <a:pPr lvl="0" algn="justLow" rtl="1">
              <a:defRPr/>
            </a:pPr>
            <a:endPar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lang="ar-SA" sz="600" b="0" dirty="0">
              <a:solidFill>
                <a:schemeClr val="tx1"/>
              </a:solidFill>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lang="en-US" sz="600" b="0" dirty="0">
              <a:solidFill>
                <a:schemeClr val="tx1"/>
              </a:solidFill>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lang="en-US" sz="600" b="0" dirty="0">
              <a:solidFill>
                <a:schemeClr val="tx1"/>
              </a:solidFill>
              <a:latin typeface="Times New Roman" panose="02020603050405020304" pitchFamily="18" charset="0"/>
              <a:cs typeface="+mn-cs"/>
            </a:endParaRPr>
          </a:p>
          <a:p>
            <a:pPr lvl="0" algn="justLow" rtl="1">
              <a:defRPr/>
            </a:pPr>
            <a:endPar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52401" y="1418404"/>
            <a:ext cx="6591300" cy="6700552"/>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أهم افصاحات الشركات خلال الفترة</a:t>
            </a: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تراجعت أرباح بنك برقان بنسبة 52</a:t>
            </a:r>
            <a:r>
              <a:rPr lang="en-US" sz="1100" dirty="0">
                <a:latin typeface="Calibri" panose="020F0502020204030204" pitchFamily="34" charset="0"/>
                <a:ea typeface="Calibri" panose="020F0502020204030204" pitchFamily="34" charset="0"/>
                <a:cs typeface="Calibri" panose="020F0502020204030204" pitchFamily="34" charset="0"/>
              </a:rPr>
              <a:t>%</a:t>
            </a:r>
            <a:r>
              <a:rPr lang="ar-SA" sz="1100" dirty="0">
                <a:latin typeface="Calibri" panose="020F0502020204030204" pitchFamily="34" charset="0"/>
                <a:ea typeface="Calibri" panose="020F0502020204030204" pitchFamily="34" charset="0"/>
                <a:cs typeface="Calibri" panose="020F0502020204030204" pitchFamily="34" charset="0"/>
              </a:rPr>
              <a:t> إلى 32.6 مليون د.ك لفترة التسعة أشهر المنتهية في 30 سبتمبر 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تراجعت أرباح البنك الأهلي المتحد –الكويت- بنسبة 62.5</a:t>
            </a:r>
            <a:r>
              <a:rPr lang="en-US" sz="1100" dirty="0">
                <a:latin typeface="Calibri" panose="020F0502020204030204" pitchFamily="34" charset="0"/>
                <a:ea typeface="Calibri" panose="020F0502020204030204" pitchFamily="34" charset="0"/>
                <a:cs typeface="Calibri" panose="020F0502020204030204" pitchFamily="34" charset="0"/>
              </a:rPr>
              <a:t>%</a:t>
            </a:r>
            <a:r>
              <a:rPr lang="ar-SA" sz="1100" dirty="0">
                <a:latin typeface="Calibri" panose="020F0502020204030204" pitchFamily="34" charset="0"/>
                <a:ea typeface="Calibri" panose="020F0502020204030204" pitchFamily="34" charset="0"/>
                <a:cs typeface="Calibri" panose="020F0502020204030204" pitchFamily="34" charset="0"/>
              </a:rPr>
              <a:t> إلى 5.4 مليون د.ك لفترة التسعة أشهر المنتهية في 30 سبتمبر 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بلغت خسائر  شركة المجموعة المشتركة للمقاولات 6.9 مليون د.ك لفترة التسعة أشهر المنتهية في 30 سبتمبر2020.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بلغت خسائر أسمنت الكويت 16.1 مليون د.ك لفترة التسعة أشهر المنتهية في 30 سبتمبر2020.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أفصح بنك برقان عن قيامه بمناقشات مع المشترين المحتملين لبيع حصته من أسهم بنك </a:t>
            </a:r>
            <a:r>
              <a:rPr lang="ar-KW" sz="1100" dirty="0">
                <a:latin typeface="Calibri" panose="020F0502020204030204" pitchFamily="34" charset="0"/>
                <a:ea typeface="Calibri" panose="020F0502020204030204" pitchFamily="34" charset="0"/>
                <a:cs typeface="Calibri" panose="020F0502020204030204" pitchFamily="34" charset="0"/>
              </a:rPr>
              <a:t>بغداد</a:t>
            </a:r>
            <a:r>
              <a:rPr lang="ar-SA" sz="1100" dirty="0">
                <a:latin typeface="Calibri" panose="020F0502020204030204" pitchFamily="34" charset="0"/>
                <a:ea typeface="Calibri" panose="020F0502020204030204" pitchFamily="34" charset="0"/>
                <a:cs typeface="Calibri" panose="020F0502020204030204" pitchFamily="34" charset="0"/>
              </a:rPr>
              <a:t> بنسبة 51.8%، مع العلم بأنه لم يتم التوصل إلى أي اتفاق حتى تاريخه.</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أعلنت الش</a:t>
            </a:r>
            <a:r>
              <a:rPr lang="ar-KW" sz="1100" dirty="0">
                <a:latin typeface="Calibri" panose="020F0502020204030204" pitchFamily="34" charset="0"/>
                <a:ea typeface="Calibri" panose="020F0502020204030204" pitchFamily="34" charset="0"/>
                <a:cs typeface="Calibri" panose="020F0502020204030204" pitchFamily="34" charset="0"/>
              </a:rPr>
              <a:t>ر</a:t>
            </a:r>
            <a:r>
              <a:rPr lang="ar-SA" sz="1100" dirty="0">
                <a:latin typeface="Calibri" panose="020F0502020204030204" pitchFamily="34" charset="0"/>
                <a:ea typeface="Calibri" panose="020F0502020204030204" pitchFamily="34" charset="0"/>
                <a:cs typeface="Calibri" panose="020F0502020204030204" pitchFamily="34" charset="0"/>
              </a:rPr>
              <a:t>كة الوطنية للخدمات البترولية بأنها أستلمت كناب ترسية  مناقصة بمبلغ  اجمالي 2.4 مليون د.ك من شركة نفط الكويت، وذلك لمدة أربع سنوات.</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أفادت الشركة الكويتية لبناء المعامل والمقاولات بأنها تقدمت بأقل الأسعار لصالح شركة نفط الكويت، يُذكر أن قيمة المشروع تبلغ نحو  376.5 مليون دولار أمريكي لمدة 50 شهرا.</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أفادت الشركة الأولى للإستثمار بأن هيئة أسواق المال قد ألغت الطلب المُقدم إليها من الشركة والمتعلق بالموافقة على خفض إضافي لرأس المال لعدم استيفاء المتطلبات.</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أفادت شركة أجيليتي للمخازن العمومية بأنه تم إدراجها إلى سلسلة مؤشر </a:t>
            </a:r>
            <a:r>
              <a:rPr lang="en-US" sz="1100" dirty="0">
                <a:latin typeface="Calibri" panose="020F0502020204030204" pitchFamily="34" charset="0"/>
                <a:ea typeface="Calibri" panose="020F0502020204030204" pitchFamily="34" charset="0"/>
                <a:cs typeface="Calibri" panose="020F0502020204030204" pitchFamily="34" charset="0"/>
              </a:rPr>
              <a:t>FTSE4Good</a:t>
            </a:r>
            <a:r>
              <a:rPr lang="ar-SA" sz="1100" dirty="0">
                <a:latin typeface="Calibri" panose="020F0502020204030204" pitchFamily="34" charset="0"/>
                <a:ea typeface="Calibri" panose="020F0502020204030204" pitchFamily="34" charset="0"/>
                <a:cs typeface="Calibri" panose="020F0502020204030204" pitchFamily="34" charset="0"/>
              </a:rPr>
              <a:t>، وهو مؤشر عالمي لتحديد الشركات الملتزمة بصرامة بالممارسات البيئية والإجتماعية والحوكمة.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تم  إعادة  أسهم شركة شركة ياكو الطبية (ياكو) الى التداول اعتباراً من يوم الثلاثاء الموافق 17-11-2020.</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endParaRPr lang="ar-SA" sz="11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النفط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cs typeface="Calibri" panose="020F0502020204030204" pitchFamily="34" charset="0"/>
              </a:rPr>
              <a:t>واصلت أسعار النفط انتعاشها للأسبوع الثالث على التوالي، حيث نجح خام برنت من مواصلة رحلة الصعود والتي بدأت مطلع الشهر الجاري وصولا إلى عتبة ال 45 دولار أمريكي، يأتي هذا الإرتفاع بفعل آمال تمديد منظمة أوبك وحلفاؤها تخفيض الإنتاج أو تعميقا بشكل اكبر ، ناهيك عن إعلان بعض الشركات الأمريكية عن ايجابية وفعالية لقاحاتها</a:t>
            </a:r>
            <a:r>
              <a:rPr lang="ar-SA" sz="1050" dirty="0" smtClean="0">
                <a:latin typeface="Calibri" panose="020F0502020204030204" pitchFamily="34" charset="0"/>
                <a:ea typeface="Calibri" panose="020F0502020204030204" pitchFamily="34" charset="0"/>
                <a:cs typeface="Calibri" panose="020F0502020204030204" pitchFamily="34" charset="0"/>
              </a:rPr>
              <a:t>.</a:t>
            </a:r>
            <a:endParaRPr lang="en-US" sz="1050" dirty="0">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تصدر قطاع</a:t>
            </a:r>
            <a:r>
              <a:rPr lang="ar-SA" sz="1000" dirty="0"/>
              <a:t> </a:t>
            </a:r>
            <a:r>
              <a:rPr lang="ar-SA" sz="1000" dirty="0" smtClean="0"/>
              <a:t>التكنولوجيا الرابحين بنسبة 11.8%، تلاه قطاع النفط والغاز بنسبة 6.3%، في حين تراجع </a:t>
            </a:r>
            <a:r>
              <a:rPr lang="ar-SA" sz="1000" dirty="0"/>
              <a:t>قطاع </a:t>
            </a:r>
            <a:r>
              <a:rPr lang="ar-SA" sz="1000" dirty="0" smtClean="0"/>
              <a:t>السلع الإستهلاكية بنسبة 1.9%، وقطاع التأمين بنسبة 1.1%.</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الصناعة وقطاع الإتصالات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61.1</a:t>
            </a:r>
            <a:r>
              <a:rPr lang="ar-KW" sz="1000" dirty="0" smtClean="0"/>
              <a:t>%</a:t>
            </a:r>
            <a:r>
              <a:rPr lang="ar-SA" sz="1000" dirty="0" smtClean="0"/>
              <a:t>، 10.5% 9.1%</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البنوك </a:t>
            </a:r>
            <a:r>
              <a:rPr lang="ar-SA" sz="1000" dirty="0" smtClean="0"/>
              <a:t>وقطاع الخدمات المالية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37.5</a:t>
            </a:r>
            <a:r>
              <a:rPr lang="ar-KW" sz="1000" dirty="0" smtClean="0"/>
              <a:t>%</a:t>
            </a:r>
            <a:r>
              <a:rPr lang="ar-SA" sz="1000" dirty="0" smtClean="0"/>
              <a:t>،</a:t>
            </a:r>
            <a:r>
              <a:rPr lang="ar-KW" sz="1000" dirty="0" smtClean="0"/>
              <a:t> </a:t>
            </a:r>
            <a:r>
              <a:rPr lang="ar-SA" sz="1000" dirty="0" smtClean="0"/>
              <a:t>27.1</a:t>
            </a:r>
            <a:r>
              <a:rPr lang="ar-KW" sz="1000" dirty="0" smtClean="0"/>
              <a:t>%و</a:t>
            </a:r>
            <a:r>
              <a:rPr lang="ar-SA" sz="1000" dirty="0" smtClean="0"/>
              <a:t> 15.4%</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708888135"/>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5946"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6712284"/>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947"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515020543"/>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5948"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بنك الكويت الوطني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58.9</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825 فلس متراجعا بنسبة 0.5%</a:t>
            </a:r>
            <a:r>
              <a:rPr lang="ar-KW" sz="1000" dirty="0" smtClean="0"/>
              <a:t>،</a:t>
            </a:r>
            <a:r>
              <a:rPr lang="ar-SA" sz="1000" dirty="0" smtClean="0"/>
              <a:t> وجاء سهم </a:t>
            </a:r>
            <a:r>
              <a:rPr lang="ar-SA" sz="1000" dirty="0"/>
              <a:t>التمويل الكويتي بالمركز </a:t>
            </a:r>
            <a:r>
              <a:rPr lang="ar-SA" sz="1000" dirty="0" smtClean="0"/>
              <a:t>الثاني </a:t>
            </a:r>
            <a:r>
              <a:rPr lang="ar-SA" sz="1000" dirty="0"/>
              <a:t>بقيمة تداول بلغ</a:t>
            </a:r>
            <a:r>
              <a:rPr lang="ar-KW" sz="1000" dirty="0"/>
              <a:t>ت</a:t>
            </a:r>
            <a:r>
              <a:rPr lang="ar-SA" sz="1000" dirty="0"/>
              <a:t> </a:t>
            </a:r>
            <a:r>
              <a:rPr lang="ar-SA" sz="1000" dirty="0" smtClean="0"/>
              <a:t>40</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687 فلس مرتفعا بنسبة 1%، </a:t>
            </a:r>
            <a:r>
              <a:rPr lang="ar-KW" sz="1000" dirty="0" smtClean="0"/>
              <a:t>ثم </a:t>
            </a:r>
            <a:r>
              <a:rPr lang="ar-SA" sz="1000" dirty="0"/>
              <a:t>جاء </a:t>
            </a:r>
            <a:r>
              <a:rPr lang="ar-SA" sz="1000" dirty="0" smtClean="0"/>
              <a:t>سهم</a:t>
            </a:r>
            <a:r>
              <a:rPr lang="ar-KW" sz="1000" dirty="0" smtClean="0"/>
              <a:t> </a:t>
            </a:r>
            <a:r>
              <a:rPr lang="ar-SA" sz="1000" dirty="0" smtClean="0"/>
              <a:t>شركة الإتصالات المتنقلة بالمركز </a:t>
            </a:r>
            <a:r>
              <a:rPr lang="ar-KW" sz="1000" dirty="0"/>
              <a:t>الثالث</a:t>
            </a:r>
            <a:r>
              <a:rPr lang="ar-SA" sz="1000" dirty="0"/>
              <a:t> بقيمة تداول </a:t>
            </a:r>
            <a:r>
              <a:rPr lang="ar-SA" sz="1000" dirty="0" smtClean="0"/>
              <a:t>بلغت 21.5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625 فلس</a:t>
            </a:r>
            <a:r>
              <a:rPr lang="ar-SA" sz="1000" dirty="0"/>
              <a:t> </a:t>
            </a:r>
            <a:r>
              <a:rPr lang="ar-SA" sz="1000" dirty="0" smtClean="0"/>
              <a:t>مرتفعا بنسبة 1.5%.</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5,651</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5,272</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2,704</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736838818"/>
              </p:ext>
            </p:extLst>
          </p:nvPr>
        </p:nvGraphicFramePr>
        <p:xfrm>
          <a:off x="152400" y="1138238"/>
          <a:ext cx="6591300" cy="4029075"/>
        </p:xfrm>
        <a:graphic>
          <a:graphicData uri="http://schemas.openxmlformats.org/presentationml/2006/ole">
            <mc:AlternateContent xmlns:mc="http://schemas.openxmlformats.org/markup-compatibility/2006">
              <mc:Choice xmlns:v="urn:schemas-microsoft-com:vml" Requires="v">
                <p:oleObj spid="_x0000_s136478"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38238"/>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72166906"/>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479"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الشركة التجارية العقارية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5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119</a:t>
            </a:r>
            <a:r>
              <a:rPr lang="ar-KW" sz="1000" dirty="0" smtClean="0"/>
              <a:t> </a:t>
            </a:r>
            <a:r>
              <a:rPr lang="ar-SA" sz="1000" dirty="0" smtClean="0"/>
              <a:t>فلس مرتفعا بنسبة 12.3%</a:t>
            </a:r>
            <a:r>
              <a:rPr lang="ar-KW" sz="1000" dirty="0" smtClean="0"/>
              <a:t>، </a:t>
            </a:r>
            <a:r>
              <a:rPr lang="ar-SA" sz="1000" dirty="0" smtClean="0"/>
              <a:t>وجاء سهم شركة الخليج للكابلات والصناعات الكهربائية بالمركز الثاني </a:t>
            </a:r>
            <a:r>
              <a:rPr lang="ar-SA" sz="1000" dirty="0"/>
              <a:t>بقيمة تداول بلغت </a:t>
            </a:r>
            <a:r>
              <a:rPr lang="ar-SA" sz="1000" dirty="0" smtClean="0"/>
              <a:t>3.1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751 </a:t>
            </a:r>
            <a:r>
              <a:rPr lang="ar-SA" sz="1000" dirty="0"/>
              <a:t>فلس </a:t>
            </a:r>
            <a:r>
              <a:rPr lang="ar-SA" sz="1000" dirty="0" smtClean="0"/>
              <a:t>مرتفعا </a:t>
            </a:r>
            <a:r>
              <a:rPr lang="ar-SA" sz="1000" dirty="0"/>
              <a:t>بنسبة </a:t>
            </a:r>
            <a:r>
              <a:rPr lang="ar-SA" sz="1000" dirty="0" smtClean="0"/>
              <a:t>7%، ثم جاء </a:t>
            </a:r>
            <a:r>
              <a:rPr lang="ar-SA" sz="1000" dirty="0"/>
              <a:t>سهم</a:t>
            </a:r>
            <a:r>
              <a:rPr lang="ar-KW" sz="1000" dirty="0"/>
              <a:t> </a:t>
            </a:r>
            <a:r>
              <a:rPr lang="ar-SA" sz="1000" dirty="0" smtClean="0"/>
              <a:t>شركة </a:t>
            </a:r>
            <a:r>
              <a:rPr lang="ar-SA" sz="1000" dirty="0"/>
              <a:t>طيران الجزيرة الطائرات </a:t>
            </a:r>
            <a:r>
              <a:rPr lang="ar-SA" sz="1000" dirty="0" smtClean="0"/>
              <a:t>بالمركز الثالث </a:t>
            </a:r>
            <a:r>
              <a:rPr lang="ar-SA" sz="1000" dirty="0"/>
              <a:t>بقيمة تداول بلغ</a:t>
            </a:r>
            <a:r>
              <a:rPr lang="ar-KW" sz="1000" dirty="0"/>
              <a:t>ت</a:t>
            </a:r>
            <a:r>
              <a:rPr lang="ar-SA" sz="1000" dirty="0"/>
              <a:t> </a:t>
            </a:r>
            <a:r>
              <a:rPr lang="ar-SA" sz="1000" dirty="0" smtClean="0"/>
              <a:t>2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621 </a:t>
            </a:r>
            <a:r>
              <a:rPr lang="ar-SA" sz="1000" dirty="0"/>
              <a:t>فلس </a:t>
            </a:r>
            <a:r>
              <a:rPr lang="ar-SA" sz="1000" dirty="0" smtClean="0"/>
              <a:t>متراجعا بنسبة 1.4%.</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609</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439</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154681683"/>
              </p:ext>
            </p:extLst>
          </p:nvPr>
        </p:nvGraphicFramePr>
        <p:xfrm>
          <a:off x="166689" y="1150938"/>
          <a:ext cx="6577011" cy="2314575"/>
        </p:xfrm>
        <a:graphic>
          <a:graphicData uri="http://schemas.openxmlformats.org/presentationml/2006/ole">
            <mc:AlternateContent xmlns:mc="http://schemas.openxmlformats.org/markup-compatibility/2006">
              <mc:Choice xmlns:v="urn:schemas-microsoft-com:vml" Requires="v">
                <p:oleObj spid="_x0000_s134757"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1"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30988178"/>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4758"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178734235"/>
              </p:ext>
            </p:extLst>
          </p:nvPr>
        </p:nvGraphicFramePr>
        <p:xfrm>
          <a:off x="152400" y="3673475"/>
          <a:ext cx="6596063" cy="2314575"/>
        </p:xfrm>
        <a:graphic>
          <a:graphicData uri="http://schemas.openxmlformats.org/presentationml/2006/ole">
            <mc:AlternateContent xmlns:mc="http://schemas.openxmlformats.org/markup-compatibility/2006">
              <mc:Choice xmlns:v="urn:schemas-microsoft-com:vml" Requires="v">
                <p:oleObj spid="_x0000_s137617" name="Worksheet" r:id="rId5" imgW="6496125" imgH="2314575" progId="Excel.Sheet.12">
                  <p:link updateAutomatic="1"/>
                </p:oleObj>
              </mc:Choice>
              <mc:Fallback>
                <p:oleObj name="Worksheet" r:id="rId5" imgW="6496125" imgH="2314575" progId="Excel.Sheet.12">
                  <p:link updateAutomatic="1"/>
                  <p:pic>
                    <p:nvPicPr>
                      <p:cNvPr id="0" name=""/>
                      <p:cNvPicPr/>
                      <p:nvPr/>
                    </p:nvPicPr>
                    <p:blipFill>
                      <a:blip r:embed="rId6"/>
                      <a:stretch>
                        <a:fillRect/>
                      </a:stretch>
                    </p:blipFill>
                    <p:spPr>
                      <a:xfrm>
                        <a:off x="152400" y="3673475"/>
                        <a:ext cx="6596063"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865907962"/>
              </p:ext>
            </p:extLst>
          </p:nvPr>
        </p:nvGraphicFramePr>
        <p:xfrm>
          <a:off x="147637" y="1212850"/>
          <a:ext cx="6596063" cy="2314575"/>
        </p:xfrm>
        <a:graphic>
          <a:graphicData uri="http://schemas.openxmlformats.org/presentationml/2006/ole">
            <mc:AlternateContent xmlns:mc="http://schemas.openxmlformats.org/markup-compatibility/2006">
              <mc:Choice xmlns:v="urn:schemas-microsoft-com:vml" Requires="v">
                <p:oleObj spid="_x0000_s137618" name="Worksheet" r:id="rId7" imgW="6553200" imgH="2314575" progId="Excel.Sheet.12">
                  <p:link updateAutomatic="1"/>
                </p:oleObj>
              </mc:Choice>
              <mc:Fallback>
                <p:oleObj name="Worksheet" r:id="rId7" imgW="6553200" imgH="2314575" progId="Excel.Sheet.12">
                  <p:link updateAutomatic="1"/>
                  <p:pic>
                    <p:nvPicPr>
                      <p:cNvPr id="0" name=""/>
                      <p:cNvPicPr/>
                      <p:nvPr/>
                    </p:nvPicPr>
                    <p:blipFill>
                      <a:blip r:embed="rId8"/>
                      <a:stretch>
                        <a:fillRect/>
                      </a:stretch>
                    </p:blipFill>
                    <p:spPr>
                      <a:xfrm>
                        <a:off x="147637" y="1212850"/>
                        <a:ext cx="6596063"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85617951"/>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37619"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17459</TotalTime>
  <Words>1225</Words>
  <Application>Microsoft Office PowerPoint</Application>
  <PresentationFormat>On-screen Show (4:3)</PresentationFormat>
  <Paragraphs>89</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3599</cp:revision>
  <cp:lastPrinted>2019-01-10T11:21:43Z</cp:lastPrinted>
  <dcterms:created xsi:type="dcterms:W3CDTF">2015-01-14T07:25:06Z</dcterms:created>
  <dcterms:modified xsi:type="dcterms:W3CDTF">2020-11-19T12:04:26Z</dcterms:modified>
</cp:coreProperties>
</file>