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58" r:id="rId2"/>
    <p:sldId id="291" r:id="rId3"/>
    <p:sldId id="261" r:id="rId4"/>
    <p:sldId id="287" r:id="rId5"/>
    <p:sldId id="289" r:id="rId6"/>
    <p:sldId id="288" r:id="rId7"/>
    <p:sldId id="290" r:id="rId8"/>
  </p:sldIdLst>
  <p:sldSz cx="6858000" cy="9144000" type="screen4x3"/>
  <p:notesSz cx="9931400" cy="6794500"/>
  <p:defaultTextStyle>
    <a:defPPr>
      <a:defRPr lang="en-US"/>
    </a:defPPr>
    <a:lvl1pPr marL="0" algn="l" defTabSz="855970" rtl="0" eaLnBrk="1" latinLnBrk="0" hangingPunct="1">
      <a:defRPr sz="1685" kern="1200">
        <a:solidFill>
          <a:schemeClr val="tx1"/>
        </a:solidFill>
        <a:latin typeface="+mn-lt"/>
        <a:ea typeface="+mn-ea"/>
        <a:cs typeface="+mn-cs"/>
      </a:defRPr>
    </a:lvl1pPr>
    <a:lvl2pPr marL="427985" algn="l" defTabSz="855970" rtl="0" eaLnBrk="1" latinLnBrk="0" hangingPunct="1">
      <a:defRPr sz="1685" kern="1200">
        <a:solidFill>
          <a:schemeClr val="tx1"/>
        </a:solidFill>
        <a:latin typeface="+mn-lt"/>
        <a:ea typeface="+mn-ea"/>
        <a:cs typeface="+mn-cs"/>
      </a:defRPr>
    </a:lvl2pPr>
    <a:lvl3pPr marL="855970" algn="l" defTabSz="855970" rtl="0" eaLnBrk="1" latinLnBrk="0" hangingPunct="1">
      <a:defRPr sz="1685" kern="1200">
        <a:solidFill>
          <a:schemeClr val="tx1"/>
        </a:solidFill>
        <a:latin typeface="+mn-lt"/>
        <a:ea typeface="+mn-ea"/>
        <a:cs typeface="+mn-cs"/>
      </a:defRPr>
    </a:lvl3pPr>
    <a:lvl4pPr marL="1283955" algn="l" defTabSz="855970" rtl="0" eaLnBrk="1" latinLnBrk="0" hangingPunct="1">
      <a:defRPr sz="1685" kern="1200">
        <a:solidFill>
          <a:schemeClr val="tx1"/>
        </a:solidFill>
        <a:latin typeface="+mn-lt"/>
        <a:ea typeface="+mn-ea"/>
        <a:cs typeface="+mn-cs"/>
      </a:defRPr>
    </a:lvl4pPr>
    <a:lvl5pPr marL="1711940" algn="l" defTabSz="855970" rtl="0" eaLnBrk="1" latinLnBrk="0" hangingPunct="1">
      <a:defRPr sz="1685" kern="1200">
        <a:solidFill>
          <a:schemeClr val="tx1"/>
        </a:solidFill>
        <a:latin typeface="+mn-lt"/>
        <a:ea typeface="+mn-ea"/>
        <a:cs typeface="+mn-cs"/>
      </a:defRPr>
    </a:lvl5pPr>
    <a:lvl6pPr marL="2139925" algn="l" defTabSz="855970" rtl="0" eaLnBrk="1" latinLnBrk="0" hangingPunct="1">
      <a:defRPr sz="1685" kern="1200">
        <a:solidFill>
          <a:schemeClr val="tx1"/>
        </a:solidFill>
        <a:latin typeface="+mn-lt"/>
        <a:ea typeface="+mn-ea"/>
        <a:cs typeface="+mn-cs"/>
      </a:defRPr>
    </a:lvl6pPr>
    <a:lvl7pPr marL="2567910" algn="l" defTabSz="855970" rtl="0" eaLnBrk="1" latinLnBrk="0" hangingPunct="1">
      <a:defRPr sz="1685" kern="1200">
        <a:solidFill>
          <a:schemeClr val="tx1"/>
        </a:solidFill>
        <a:latin typeface="+mn-lt"/>
        <a:ea typeface="+mn-ea"/>
        <a:cs typeface="+mn-cs"/>
      </a:defRPr>
    </a:lvl7pPr>
    <a:lvl8pPr marL="2995894" algn="l" defTabSz="855970" rtl="0" eaLnBrk="1" latinLnBrk="0" hangingPunct="1">
      <a:defRPr sz="1685" kern="1200">
        <a:solidFill>
          <a:schemeClr val="tx1"/>
        </a:solidFill>
        <a:latin typeface="+mn-lt"/>
        <a:ea typeface="+mn-ea"/>
        <a:cs typeface="+mn-cs"/>
      </a:defRPr>
    </a:lvl8pPr>
    <a:lvl9pPr marL="3423879" algn="l" defTabSz="855970" rtl="0" eaLnBrk="1" latinLnBrk="0" hangingPunct="1">
      <a:defRPr sz="1685" kern="1200">
        <a:solidFill>
          <a:schemeClr val="tx1"/>
        </a:solidFill>
        <a:latin typeface="+mn-lt"/>
        <a:ea typeface="+mn-ea"/>
        <a:cs typeface="+mn-cs"/>
      </a:defRPr>
    </a:lvl9pPr>
  </p:defaultTextStyle>
  <p:extLst>
    <p:ext uri="{EFAFB233-063F-42B5-8137-9DF3F51BA10A}">
      <p15:sldGuideLst xmlns:p15="http://schemas.microsoft.com/office/powerpoint/2012/main">
        <p15:guide id="4" orient="horz" userDrawn="1">
          <p15:clr>
            <a:srgbClr val="A4A3A4"/>
          </p15:clr>
        </p15:guide>
        <p15:guide id="10" pos="4248" userDrawn="1">
          <p15:clr>
            <a:srgbClr val="A4A3A4"/>
          </p15:clr>
        </p15:guide>
        <p15:guide id="14" orient="horz" pos="725" userDrawn="1">
          <p15:clr>
            <a:srgbClr val="A4A3A4"/>
          </p15:clr>
        </p15:guide>
        <p15:guide id="16" orient="horz" pos="5488" userDrawn="1">
          <p15:clr>
            <a:srgbClr val="A4A3A4"/>
          </p15:clr>
        </p15:guide>
        <p15:guide id="17" pos="96" userDrawn="1">
          <p15:clr>
            <a:srgbClr val="A4A3A4"/>
          </p15:clr>
        </p15:guide>
      </p15:sldGuideLst>
    </p:ext>
    <p:ext uri="{2D200454-40CA-4A62-9FC3-DE9A4176ACB9}">
      <p15:notesGuideLst xmlns:p15="http://schemas.microsoft.com/office/powerpoint/2012/main">
        <p15:guide id="1" orient="horz" pos="2182" userDrawn="1">
          <p15:clr>
            <a:srgbClr val="A4A3A4"/>
          </p15:clr>
        </p15:guide>
        <p15:guide id="2" pos="3127" userDrawn="1">
          <p15:clr>
            <a:srgbClr val="A4A3A4"/>
          </p15:clr>
        </p15:guide>
        <p15:guide id="3" orient="horz" pos="2181" userDrawn="1">
          <p15:clr>
            <a:srgbClr val="A4A3A4"/>
          </p15:clr>
        </p15:guide>
        <p15:guide id="4" pos="3129" userDrawn="1">
          <p15:clr>
            <a:srgbClr val="A4A3A4"/>
          </p15:clr>
        </p15:guide>
        <p15:guide id="5" orient="horz" pos="2183" userDrawn="1">
          <p15:clr>
            <a:srgbClr val="A4A3A4"/>
          </p15:clr>
        </p15:guide>
        <p15:guide id="6" pos="3126" userDrawn="1">
          <p15:clr>
            <a:srgbClr val="A4A3A4"/>
          </p15:clr>
        </p15:guide>
        <p15:guide id="7" orient="horz" pos="2141" userDrawn="1">
          <p15:clr>
            <a:srgbClr val="A4A3A4"/>
          </p15:clr>
        </p15:guide>
        <p15:guide id="8" orient="horz"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3634"/>
    <a:srgbClr val="922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87" autoAdjust="0"/>
    <p:restoredTop sz="94660"/>
  </p:normalViewPr>
  <p:slideViewPr>
    <p:cSldViewPr snapToGrid="0">
      <p:cViewPr>
        <p:scale>
          <a:sx n="100" d="100"/>
          <a:sy n="100" d="100"/>
        </p:scale>
        <p:origin x="1974" y="-1464"/>
      </p:cViewPr>
      <p:guideLst>
        <p:guide orient="horz"/>
        <p:guide pos="4248"/>
        <p:guide orient="horz" pos="725"/>
        <p:guide orient="horz" pos="5488"/>
        <p:guide pos="96"/>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20" d="100"/>
          <a:sy n="120" d="100"/>
        </p:scale>
        <p:origin x="1884" y="-48"/>
      </p:cViewPr>
      <p:guideLst>
        <p:guide orient="horz" pos="2182"/>
        <p:guide pos="3127"/>
        <p:guide orient="horz" pos="2181"/>
        <p:guide pos="3129"/>
        <p:guide orient="horz" pos="2183"/>
        <p:guide pos="3126"/>
        <p:guide orient="horz" pos="2141"/>
        <p:guide orient="horz" pos="214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1" y="9"/>
            <a:ext cx="4303607" cy="34090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625526" y="9"/>
            <a:ext cx="4303607" cy="340905"/>
          </a:xfrm>
          <a:prstGeom prst="rect">
            <a:avLst/>
          </a:prstGeom>
        </p:spPr>
        <p:txBody>
          <a:bodyPr vert="horz" lIns="91440" tIns="45720" rIns="91440" bIns="45720" rtlCol="0"/>
          <a:lstStyle>
            <a:lvl1pPr algn="r">
              <a:defRPr sz="1200"/>
            </a:lvl1pPr>
          </a:lstStyle>
          <a:p>
            <a:fld id="{06ECDDC0-EF27-4C47-B8F4-3086A1E580EC}" type="datetimeFigureOut">
              <a:rPr lang="en-US" smtClean="0"/>
              <a:t>11/19/2020</a:t>
            </a:fld>
            <a:endParaRPr lang="en-US" dirty="0"/>
          </a:p>
        </p:txBody>
      </p:sp>
      <p:sp>
        <p:nvSpPr>
          <p:cNvPr id="4" name="Slide Image Placeholder 3"/>
          <p:cNvSpPr>
            <a:spLocks noGrp="1" noRot="1" noChangeAspect="1"/>
          </p:cNvSpPr>
          <p:nvPr>
            <p:ph type="sldImg" idx="2"/>
          </p:nvPr>
        </p:nvSpPr>
        <p:spPr>
          <a:xfrm>
            <a:off x="4105275" y="849313"/>
            <a:ext cx="1720850" cy="22923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93140" y="3269894"/>
            <a:ext cx="7945120" cy="267533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1" y="6453638"/>
            <a:ext cx="4303607" cy="34090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625526" y="6453638"/>
            <a:ext cx="4303607" cy="340904"/>
          </a:xfrm>
          <a:prstGeom prst="rect">
            <a:avLst/>
          </a:prstGeom>
        </p:spPr>
        <p:txBody>
          <a:bodyPr vert="horz" lIns="91440" tIns="45720" rIns="91440" bIns="45720" rtlCol="0" anchor="b"/>
          <a:lstStyle>
            <a:lvl1pPr algn="r">
              <a:defRPr sz="1200"/>
            </a:lvl1pPr>
          </a:lstStyle>
          <a:p>
            <a:fld id="{42EB6FE2-2CAF-4C7A-93FE-7D00B71F633C}" type="slidenum">
              <a:rPr lang="en-US" smtClean="0"/>
              <a:t>‹#›</a:t>
            </a:fld>
            <a:endParaRPr lang="en-US" dirty="0"/>
          </a:p>
        </p:txBody>
      </p:sp>
    </p:spTree>
    <p:extLst>
      <p:ext uri="{BB962C8B-B14F-4D97-AF65-F5344CB8AC3E}">
        <p14:creationId xmlns:p14="http://schemas.microsoft.com/office/powerpoint/2010/main" val="2491399222"/>
      </p:ext>
    </p:extLst>
  </p:cSld>
  <p:clrMap bg1="lt1" tx1="dk1" bg2="lt2" tx2="dk2" accent1="accent1" accent2="accent2" accent3="accent3" accent4="accent4" accent5="accent5" accent6="accent6" hlink="hlink" folHlink="folHlink"/>
  <p:notesStyle>
    <a:lvl1pPr marL="0" algn="l" defTabSz="855970" rtl="0" eaLnBrk="1" latinLnBrk="0" hangingPunct="1">
      <a:defRPr sz="1123" kern="1200">
        <a:solidFill>
          <a:schemeClr val="tx1"/>
        </a:solidFill>
        <a:latin typeface="+mn-lt"/>
        <a:ea typeface="+mn-ea"/>
        <a:cs typeface="+mn-cs"/>
      </a:defRPr>
    </a:lvl1pPr>
    <a:lvl2pPr marL="427985" algn="l" defTabSz="855970" rtl="0" eaLnBrk="1" latinLnBrk="0" hangingPunct="1">
      <a:defRPr sz="1123" kern="1200">
        <a:solidFill>
          <a:schemeClr val="tx1"/>
        </a:solidFill>
        <a:latin typeface="+mn-lt"/>
        <a:ea typeface="+mn-ea"/>
        <a:cs typeface="+mn-cs"/>
      </a:defRPr>
    </a:lvl2pPr>
    <a:lvl3pPr marL="855970" algn="l" defTabSz="855970" rtl="0" eaLnBrk="1" latinLnBrk="0" hangingPunct="1">
      <a:defRPr sz="1123" kern="1200">
        <a:solidFill>
          <a:schemeClr val="tx1"/>
        </a:solidFill>
        <a:latin typeface="+mn-lt"/>
        <a:ea typeface="+mn-ea"/>
        <a:cs typeface="+mn-cs"/>
      </a:defRPr>
    </a:lvl3pPr>
    <a:lvl4pPr marL="1283955" algn="l" defTabSz="855970" rtl="0" eaLnBrk="1" latinLnBrk="0" hangingPunct="1">
      <a:defRPr sz="1123" kern="1200">
        <a:solidFill>
          <a:schemeClr val="tx1"/>
        </a:solidFill>
        <a:latin typeface="+mn-lt"/>
        <a:ea typeface="+mn-ea"/>
        <a:cs typeface="+mn-cs"/>
      </a:defRPr>
    </a:lvl4pPr>
    <a:lvl5pPr marL="1711940" algn="l" defTabSz="855970" rtl="0" eaLnBrk="1" latinLnBrk="0" hangingPunct="1">
      <a:defRPr sz="1123" kern="1200">
        <a:solidFill>
          <a:schemeClr val="tx1"/>
        </a:solidFill>
        <a:latin typeface="+mn-lt"/>
        <a:ea typeface="+mn-ea"/>
        <a:cs typeface="+mn-cs"/>
      </a:defRPr>
    </a:lvl5pPr>
    <a:lvl6pPr marL="2139925" algn="l" defTabSz="855970" rtl="0" eaLnBrk="1" latinLnBrk="0" hangingPunct="1">
      <a:defRPr sz="1123" kern="1200">
        <a:solidFill>
          <a:schemeClr val="tx1"/>
        </a:solidFill>
        <a:latin typeface="+mn-lt"/>
        <a:ea typeface="+mn-ea"/>
        <a:cs typeface="+mn-cs"/>
      </a:defRPr>
    </a:lvl6pPr>
    <a:lvl7pPr marL="2567910" algn="l" defTabSz="855970" rtl="0" eaLnBrk="1" latinLnBrk="0" hangingPunct="1">
      <a:defRPr sz="1123" kern="1200">
        <a:solidFill>
          <a:schemeClr val="tx1"/>
        </a:solidFill>
        <a:latin typeface="+mn-lt"/>
        <a:ea typeface="+mn-ea"/>
        <a:cs typeface="+mn-cs"/>
      </a:defRPr>
    </a:lvl7pPr>
    <a:lvl8pPr marL="2995894" algn="l" defTabSz="855970" rtl="0" eaLnBrk="1" latinLnBrk="0" hangingPunct="1">
      <a:defRPr sz="1123" kern="1200">
        <a:solidFill>
          <a:schemeClr val="tx1"/>
        </a:solidFill>
        <a:latin typeface="+mn-lt"/>
        <a:ea typeface="+mn-ea"/>
        <a:cs typeface="+mn-cs"/>
      </a:defRPr>
    </a:lvl8pPr>
    <a:lvl9pPr marL="3423879" algn="l" defTabSz="855970" rtl="0" eaLnBrk="1" latinLnBrk="0" hangingPunct="1">
      <a:defRPr sz="112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1</a:t>
            </a:fld>
            <a:endParaRPr lang="en-US" dirty="0"/>
          </a:p>
        </p:txBody>
      </p:sp>
    </p:spTree>
    <p:extLst>
      <p:ext uri="{BB962C8B-B14F-4D97-AF65-F5344CB8AC3E}">
        <p14:creationId xmlns:p14="http://schemas.microsoft.com/office/powerpoint/2010/main" val="2555666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2</a:t>
            </a:fld>
            <a:endParaRPr lang="en-US" dirty="0"/>
          </a:p>
        </p:txBody>
      </p:sp>
    </p:spTree>
    <p:extLst>
      <p:ext uri="{BB962C8B-B14F-4D97-AF65-F5344CB8AC3E}">
        <p14:creationId xmlns:p14="http://schemas.microsoft.com/office/powerpoint/2010/main" val="822901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3</a:t>
            </a:fld>
            <a:endParaRPr lang="en-US" dirty="0"/>
          </a:p>
        </p:txBody>
      </p:sp>
    </p:spTree>
    <p:extLst>
      <p:ext uri="{BB962C8B-B14F-4D97-AF65-F5344CB8AC3E}">
        <p14:creationId xmlns:p14="http://schemas.microsoft.com/office/powerpoint/2010/main" val="3268482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4</a:t>
            </a:fld>
            <a:endParaRPr lang="en-US" dirty="0"/>
          </a:p>
        </p:txBody>
      </p:sp>
    </p:spTree>
    <p:extLst>
      <p:ext uri="{BB962C8B-B14F-4D97-AF65-F5344CB8AC3E}">
        <p14:creationId xmlns:p14="http://schemas.microsoft.com/office/powerpoint/2010/main" val="3708512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5</a:t>
            </a:fld>
            <a:endParaRPr lang="en-US" dirty="0"/>
          </a:p>
        </p:txBody>
      </p:sp>
    </p:spTree>
    <p:extLst>
      <p:ext uri="{BB962C8B-B14F-4D97-AF65-F5344CB8AC3E}">
        <p14:creationId xmlns:p14="http://schemas.microsoft.com/office/powerpoint/2010/main" val="3555365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EB6FE2-2CAF-4C7A-93FE-7D00B71F633C}" type="slidenum">
              <a:rPr lang="en-US" smtClean="0"/>
              <a:t>6</a:t>
            </a:fld>
            <a:endParaRPr lang="en-US" dirty="0"/>
          </a:p>
        </p:txBody>
      </p:sp>
    </p:spTree>
    <p:extLst>
      <p:ext uri="{BB962C8B-B14F-4D97-AF65-F5344CB8AC3E}">
        <p14:creationId xmlns:p14="http://schemas.microsoft.com/office/powerpoint/2010/main" val="2985858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8"/>
            <a:ext cx="5143500" cy="2207683"/>
          </a:xfrm>
        </p:spPr>
        <p:txBody>
          <a:bodyPr/>
          <a:lstStyle>
            <a:lvl1pPr marL="0" indent="0" algn="ctr">
              <a:buNone/>
              <a:defRPr sz="1800"/>
            </a:lvl1pPr>
            <a:lvl2pPr marL="342929" indent="0" algn="ctr">
              <a:buNone/>
              <a:defRPr sz="1500"/>
            </a:lvl2pPr>
            <a:lvl3pPr marL="685857" indent="0" algn="ctr">
              <a:buNone/>
              <a:defRPr sz="1350"/>
            </a:lvl3pPr>
            <a:lvl4pPr marL="1028787" indent="0" algn="ctr">
              <a:buNone/>
              <a:defRPr sz="1200"/>
            </a:lvl4pPr>
            <a:lvl5pPr marL="1371716" indent="0" algn="ctr">
              <a:buNone/>
              <a:defRPr sz="1200"/>
            </a:lvl5pPr>
            <a:lvl6pPr marL="1714645" indent="0" algn="ctr">
              <a:buNone/>
              <a:defRPr sz="1200"/>
            </a:lvl6pPr>
            <a:lvl7pPr marL="2057574" indent="0" algn="ctr">
              <a:buNone/>
              <a:defRPr sz="1200"/>
            </a:lvl7pPr>
            <a:lvl8pPr marL="2400502" indent="0" algn="ctr">
              <a:buNone/>
              <a:defRPr sz="1200"/>
            </a:lvl8pPr>
            <a:lvl9pPr marL="2743431"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3DE395-523D-450A-B34B-7E9EE27CFA09}" type="datetime1">
              <a:rPr lang="en-US" smtClean="0"/>
              <a:t>11/19/2020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spTree>
    <p:extLst>
      <p:ext uri="{BB962C8B-B14F-4D97-AF65-F5344CB8AC3E}">
        <p14:creationId xmlns:p14="http://schemas.microsoft.com/office/powerpoint/2010/main" val="2039517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2A75BA-3733-4888-8040-E28D95BE0908}" type="datetime1">
              <a:rPr lang="en-US" smtClean="0"/>
              <a:t>11/19/2020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10439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8"/>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8"/>
            <a:ext cx="4350544" cy="77491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1966BE-DD80-4548-A4DC-54A9DA2063BD}" type="datetime1">
              <a:rPr lang="en-US" smtClean="0"/>
              <a:t>11/19/2020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7470532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Disclaimer">
    <p:spTree>
      <p:nvGrpSpPr>
        <p:cNvPr id="1" name=""/>
        <p:cNvGrpSpPr/>
        <p:nvPr/>
      </p:nvGrpSpPr>
      <p:grpSpPr>
        <a:xfrm>
          <a:off x="0" y="0"/>
          <a:ext cx="0" cy="0"/>
          <a:chOff x="0" y="0"/>
          <a:chExt cx="0" cy="0"/>
        </a:xfrm>
      </p:grpSpPr>
      <p:sp>
        <p:nvSpPr>
          <p:cNvPr id="2" name="Freeform 7"/>
          <p:cNvSpPr>
            <a:spLocks noChangeAspect="1"/>
          </p:cNvSpPr>
          <p:nvPr userDrawn="1"/>
        </p:nvSpPr>
        <p:spPr bwMode="gray">
          <a:xfrm rot="10800000">
            <a:off x="2312264" y="3707904"/>
            <a:ext cx="4545736" cy="5436096"/>
          </a:xfrm>
          <a:custGeom>
            <a:avLst/>
            <a:gdLst/>
            <a:ahLst/>
            <a:cxnLst>
              <a:cxn ang="0">
                <a:pos x="0" y="0"/>
              </a:cxn>
              <a:cxn ang="0">
                <a:pos x="0" y="12405"/>
              </a:cxn>
              <a:cxn ang="0">
                <a:pos x="16308" y="12405"/>
              </a:cxn>
              <a:cxn ang="0">
                <a:pos x="19984" y="0"/>
              </a:cxn>
              <a:cxn ang="0">
                <a:pos x="0" y="0"/>
              </a:cxn>
            </a:cxnLst>
            <a:rect l="0" t="0" r="r" b="b"/>
            <a:pathLst>
              <a:path w="19984" h="12405">
                <a:moveTo>
                  <a:pt x="0" y="0"/>
                </a:moveTo>
                <a:lnTo>
                  <a:pt x="0" y="12405"/>
                </a:lnTo>
                <a:lnTo>
                  <a:pt x="16308" y="12405"/>
                </a:lnTo>
                <a:lnTo>
                  <a:pt x="19984" y="0"/>
                </a:lnTo>
                <a:lnTo>
                  <a:pt x="0" y="0"/>
                </a:lnTo>
                <a:close/>
              </a:path>
            </a:pathLst>
          </a:custGeom>
          <a:solidFill>
            <a:srgbClr val="963634"/>
          </a:solidFill>
          <a:ln w="9525" cap="flat" cmpd="sng">
            <a:noFill/>
            <a:prstDash val="solid"/>
            <a:round/>
            <a:headEnd type="none" w="med" len="med"/>
            <a:tailEnd type="none" w="med" len="med"/>
          </a:ln>
          <a:effectLst/>
        </p:spPr>
        <p:txBody>
          <a:bodyPr/>
          <a:lstStyle/>
          <a:p>
            <a:pPr marL="0" algn="l" defTabSz="844083" rtl="0" eaLnBrk="1" latinLnBrk="0" hangingPunct="1">
              <a:spcBef>
                <a:spcPct val="50000"/>
              </a:spcBef>
              <a:defRPr/>
            </a:pPr>
            <a:endParaRPr lang="en-GB" sz="1662" kern="1200" dirty="0">
              <a:solidFill>
                <a:schemeClr val="tx1"/>
              </a:solidFill>
              <a:latin typeface="+mn-lt"/>
              <a:ea typeface="+mn-ea"/>
              <a:cs typeface="+mn-cs"/>
            </a:endParaRPr>
          </a:p>
        </p:txBody>
      </p:sp>
      <p:sp>
        <p:nvSpPr>
          <p:cNvPr id="4" name="Text Placeholder 4"/>
          <p:cNvSpPr>
            <a:spLocks noGrp="1"/>
          </p:cNvSpPr>
          <p:nvPr>
            <p:ph type="body" sz="quarter" idx="10"/>
          </p:nvPr>
        </p:nvSpPr>
        <p:spPr bwMode="gray">
          <a:xfrm>
            <a:off x="189036" y="5721600"/>
            <a:ext cx="2778473" cy="2499534"/>
          </a:xfrm>
          <a:prstGeom prst="rect">
            <a:avLst/>
          </a:prstGeom>
          <a:noFill/>
          <a:ln w="9525">
            <a:noFill/>
            <a:miter lim="800000"/>
            <a:headEnd/>
            <a:tailEnd/>
          </a:ln>
        </p:spPr>
        <p:txBody>
          <a:bodyPr anchor="b">
            <a:normAutofit/>
          </a:bodyPr>
          <a:lstStyle>
            <a:lvl1pPr>
              <a:defRPr lang="en-US" sz="923" b="0" dirty="0" smtClean="0">
                <a:solidFill>
                  <a:schemeClr val="tx1"/>
                </a:solidFill>
                <a:latin typeface="+mn-lt"/>
                <a:ea typeface="+mn-ea"/>
                <a:cs typeface="+mn-cs"/>
              </a:defRPr>
            </a:lvl1pPr>
          </a:lstStyle>
          <a:p>
            <a:pPr lvl="0"/>
            <a:r>
              <a:rPr lang="en-US" dirty="0" smtClean="0"/>
              <a:t>Click to edit Master text styles</a:t>
            </a:r>
          </a:p>
        </p:txBody>
      </p:sp>
      <p:pic>
        <p:nvPicPr>
          <p:cNvPr id="5" name="Picture 4" descr="NIC-Logo"/>
          <p:cNvPicPr>
            <a:picLocks noChangeArrowheads="1"/>
          </p:cNvPicPr>
          <p:nvPr userDrawn="1"/>
        </p:nvPicPr>
        <p:blipFill>
          <a:blip r:embed="rId2" cstate="print"/>
          <a:srcRect/>
          <a:stretch>
            <a:fillRect/>
          </a:stretch>
        </p:blipFill>
        <p:spPr bwMode="auto">
          <a:xfrm>
            <a:off x="7640" y="12854"/>
            <a:ext cx="1981200" cy="718038"/>
          </a:xfrm>
          <a:prstGeom prst="rect">
            <a:avLst/>
          </a:prstGeom>
          <a:noFill/>
          <a:ln w="9525">
            <a:noFill/>
            <a:miter lim="800000"/>
            <a:headEnd/>
            <a:tailEnd/>
          </a:ln>
        </p:spPr>
      </p:pic>
    </p:spTree>
    <p:extLst>
      <p:ext uri="{BB962C8B-B14F-4D97-AF65-F5344CB8AC3E}">
        <p14:creationId xmlns:p14="http://schemas.microsoft.com/office/powerpoint/2010/main" val="74863827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0DF7A3-8978-49C9-B87C-E831D07A6CF2}" type="datetime1">
              <a:rPr lang="en-US" smtClean="0"/>
              <a:t>11/19/2020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698405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7"/>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7" y="6119290"/>
            <a:ext cx="5915025" cy="2000249"/>
          </a:xfrm>
        </p:spPr>
        <p:txBody>
          <a:bodyPr/>
          <a:lstStyle>
            <a:lvl1pPr marL="0" indent="0">
              <a:buNone/>
              <a:defRPr sz="1800">
                <a:solidFill>
                  <a:schemeClr val="tx1"/>
                </a:solidFill>
              </a:defRPr>
            </a:lvl1pPr>
            <a:lvl2pPr marL="342929" indent="0">
              <a:buNone/>
              <a:defRPr sz="1500">
                <a:solidFill>
                  <a:schemeClr val="tx1">
                    <a:tint val="75000"/>
                  </a:schemeClr>
                </a:solidFill>
              </a:defRPr>
            </a:lvl2pPr>
            <a:lvl3pPr marL="685857" indent="0">
              <a:buNone/>
              <a:defRPr sz="1350">
                <a:solidFill>
                  <a:schemeClr val="tx1">
                    <a:tint val="75000"/>
                  </a:schemeClr>
                </a:solidFill>
              </a:defRPr>
            </a:lvl3pPr>
            <a:lvl4pPr marL="1028787" indent="0">
              <a:buNone/>
              <a:defRPr sz="1200">
                <a:solidFill>
                  <a:schemeClr val="tx1">
                    <a:tint val="75000"/>
                  </a:schemeClr>
                </a:solidFill>
              </a:defRPr>
            </a:lvl4pPr>
            <a:lvl5pPr marL="1371716" indent="0">
              <a:buNone/>
              <a:defRPr sz="1200">
                <a:solidFill>
                  <a:schemeClr val="tx1">
                    <a:tint val="75000"/>
                  </a:schemeClr>
                </a:solidFill>
              </a:defRPr>
            </a:lvl5pPr>
            <a:lvl6pPr marL="1714645" indent="0">
              <a:buNone/>
              <a:defRPr sz="1200">
                <a:solidFill>
                  <a:schemeClr val="tx1">
                    <a:tint val="75000"/>
                  </a:schemeClr>
                </a:solidFill>
              </a:defRPr>
            </a:lvl6pPr>
            <a:lvl7pPr marL="2057574" indent="0">
              <a:buNone/>
              <a:defRPr sz="1200">
                <a:solidFill>
                  <a:schemeClr val="tx1">
                    <a:tint val="75000"/>
                  </a:schemeClr>
                </a:solidFill>
              </a:defRPr>
            </a:lvl7pPr>
            <a:lvl8pPr marL="2400502" indent="0">
              <a:buNone/>
              <a:defRPr sz="1200">
                <a:solidFill>
                  <a:schemeClr val="tx1">
                    <a:tint val="75000"/>
                  </a:schemeClr>
                </a:solidFill>
              </a:defRPr>
            </a:lvl8pPr>
            <a:lvl9pPr marL="2743431"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CE073-811D-4D11-ADA6-72ABF44B0B86}" type="datetime1">
              <a:rPr lang="en-US" smtClean="0"/>
              <a:t>11/19/2020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7137B89-8CE1-40D6-81D6-7E13319A8EB3}" type="slidenum">
              <a:rPr lang="en-US" smtClean="0"/>
              <a:t>‹#›</a:t>
            </a:fld>
            <a:endParaRPr lang="en-US" dirty="0"/>
          </a:p>
        </p:txBody>
      </p:sp>
      <p:cxnSp>
        <p:nvCxnSpPr>
          <p:cNvPr id="7" name="Straight Connector 6"/>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2055816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03DC1EC-0D1F-4D2D-876A-1FD6E544116C}" type="datetime1">
              <a:rPr lang="en-US" smtClean="0"/>
              <a:t>11/19/2020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8512449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40"/>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3" y="2241555"/>
            <a:ext cx="2901255"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3" y="3340100"/>
            <a:ext cx="2901255"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4" y="2241555"/>
            <a:ext cx="2915543" cy="1098549"/>
          </a:xfrm>
        </p:spPr>
        <p:txBody>
          <a:bodyPr anchor="b"/>
          <a:lstStyle>
            <a:lvl1pPr marL="0" indent="0">
              <a:buNone/>
              <a:defRPr sz="1800" b="1"/>
            </a:lvl1pPr>
            <a:lvl2pPr marL="342929" indent="0">
              <a:buNone/>
              <a:defRPr sz="1500" b="1"/>
            </a:lvl2pPr>
            <a:lvl3pPr marL="685857" indent="0">
              <a:buNone/>
              <a:defRPr sz="1350" b="1"/>
            </a:lvl3pPr>
            <a:lvl4pPr marL="1028787" indent="0">
              <a:buNone/>
              <a:defRPr sz="1200" b="1"/>
            </a:lvl4pPr>
            <a:lvl5pPr marL="1371716" indent="0">
              <a:buNone/>
              <a:defRPr sz="1200" b="1"/>
            </a:lvl5pPr>
            <a:lvl6pPr marL="1714645" indent="0">
              <a:buNone/>
              <a:defRPr sz="1200" b="1"/>
            </a:lvl6pPr>
            <a:lvl7pPr marL="2057574" indent="0">
              <a:buNone/>
              <a:defRPr sz="1200" b="1"/>
            </a:lvl7pPr>
            <a:lvl8pPr marL="2400502" indent="0">
              <a:buNone/>
              <a:defRPr sz="1200" b="1"/>
            </a:lvl8pPr>
            <a:lvl9pPr marL="2743431"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0093692-2CD7-4DC1-9A2A-62781A4F267D}" type="datetime1">
              <a:rPr lang="en-US" smtClean="0"/>
              <a:t>11/19/2020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7137B89-8CE1-40D6-81D6-7E13319A8EB3}" type="slidenum">
              <a:rPr lang="en-US" smtClean="0"/>
              <a:t>‹#›</a:t>
            </a:fld>
            <a:endParaRPr lang="en-US" dirty="0"/>
          </a:p>
        </p:txBody>
      </p:sp>
      <p:cxnSp>
        <p:nvCxnSpPr>
          <p:cNvPr id="10" name="Straight Connector 9"/>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1918054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596A41-191C-4841-ACF7-72FDDFA21E2B}" type="datetime1">
              <a:rPr lang="en-US" smtClean="0"/>
              <a:t>11/19/2020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7137B89-8CE1-40D6-81D6-7E13319A8EB3}" type="slidenum">
              <a:rPr lang="en-US" smtClean="0"/>
              <a:t>‹#›</a:t>
            </a:fld>
            <a:endParaRPr lang="en-US" dirty="0"/>
          </a:p>
        </p:txBody>
      </p:sp>
      <p:cxnSp>
        <p:nvCxnSpPr>
          <p:cNvPr id="6" name="Straight Connector 5"/>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059773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2A6167-F087-439E-AE9B-3FCAB06E9789}" type="datetime1">
              <a:rPr lang="en-US" smtClean="0"/>
              <a:t>11/19/2020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7137B89-8CE1-40D6-81D6-7E13319A8EB3}" type="slidenum">
              <a:rPr lang="en-US" smtClean="0"/>
              <a:t>‹#›</a:t>
            </a:fld>
            <a:endParaRPr lang="en-US" dirty="0"/>
          </a:p>
        </p:txBody>
      </p:sp>
      <p:cxnSp>
        <p:nvCxnSpPr>
          <p:cNvPr id="5" name="Straight Connector 4"/>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8888270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5" y="1316573"/>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F1CD83-CB43-4049-820E-5D1BD42483E3}" type="datetime1">
              <a:rPr lang="en-US" smtClean="0"/>
              <a:t>11/19/2020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0986741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5" y="1316573"/>
            <a:ext cx="3471863" cy="6498167"/>
          </a:xfrm>
        </p:spPr>
        <p:txBody>
          <a:bodyPr anchor="t"/>
          <a:lstStyle>
            <a:lvl1pPr marL="0" indent="0">
              <a:buNone/>
              <a:defRPr sz="2400"/>
            </a:lvl1pPr>
            <a:lvl2pPr marL="342929" indent="0">
              <a:buNone/>
              <a:defRPr sz="2100"/>
            </a:lvl2pPr>
            <a:lvl3pPr marL="685857" indent="0">
              <a:buNone/>
              <a:defRPr sz="1800"/>
            </a:lvl3pPr>
            <a:lvl4pPr marL="1028787" indent="0">
              <a:buNone/>
              <a:defRPr sz="1500"/>
            </a:lvl4pPr>
            <a:lvl5pPr marL="1371716" indent="0">
              <a:buNone/>
              <a:defRPr sz="1500"/>
            </a:lvl5pPr>
            <a:lvl6pPr marL="1714645" indent="0">
              <a:buNone/>
              <a:defRPr sz="1500"/>
            </a:lvl6pPr>
            <a:lvl7pPr marL="2057574" indent="0">
              <a:buNone/>
              <a:defRPr sz="1500"/>
            </a:lvl7pPr>
            <a:lvl8pPr marL="2400502" indent="0">
              <a:buNone/>
              <a:defRPr sz="1500"/>
            </a:lvl8pPr>
            <a:lvl9pPr marL="2743431" indent="0">
              <a:buNone/>
              <a:defRPr sz="15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2381" y="2743204"/>
            <a:ext cx="2211884" cy="5082117"/>
          </a:xfrm>
        </p:spPr>
        <p:txBody>
          <a:bodyPr/>
          <a:lstStyle>
            <a:lvl1pPr marL="0" indent="0">
              <a:buNone/>
              <a:defRPr sz="1200"/>
            </a:lvl1pPr>
            <a:lvl2pPr marL="342929" indent="0">
              <a:buNone/>
              <a:defRPr sz="1050"/>
            </a:lvl2pPr>
            <a:lvl3pPr marL="685857" indent="0">
              <a:buNone/>
              <a:defRPr sz="900"/>
            </a:lvl3pPr>
            <a:lvl4pPr marL="1028787" indent="0">
              <a:buNone/>
              <a:defRPr sz="750"/>
            </a:lvl4pPr>
            <a:lvl5pPr marL="1371716" indent="0">
              <a:buNone/>
              <a:defRPr sz="750"/>
            </a:lvl5pPr>
            <a:lvl6pPr marL="1714645" indent="0">
              <a:buNone/>
              <a:defRPr sz="750"/>
            </a:lvl6pPr>
            <a:lvl7pPr marL="2057574" indent="0">
              <a:buNone/>
              <a:defRPr sz="750"/>
            </a:lvl7pPr>
            <a:lvl8pPr marL="2400502" indent="0">
              <a:buNone/>
              <a:defRPr sz="750"/>
            </a:lvl8pPr>
            <a:lvl9pPr marL="2743431"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0AF9F1-69D2-4F12-A029-122517D41A97}" type="datetime1">
              <a:rPr lang="en-US" smtClean="0"/>
              <a:t>11/19/2020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7137B89-8CE1-40D6-81D6-7E13319A8EB3}" type="slidenum">
              <a:rPr lang="en-US" smtClean="0"/>
              <a:t>‹#›</a:t>
            </a:fld>
            <a:endParaRPr lang="en-US" dirty="0"/>
          </a:p>
        </p:txBody>
      </p:sp>
      <p:cxnSp>
        <p:nvCxnSpPr>
          <p:cNvPr id="8" name="Straight Connector 7"/>
          <p:cNvCxnSpPr/>
          <p:nvPr userDrawn="1"/>
        </p:nvCxnSpPr>
        <p:spPr>
          <a:xfrm flipV="1">
            <a:off x="0" y="8645105"/>
            <a:ext cx="6858000" cy="359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1845592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486840"/>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40"/>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71C2E88-5EFA-483D-896E-A4969E82A51E}" type="datetime1">
              <a:rPr lang="en-US" smtClean="0"/>
              <a:t>11/19/2020</a:t>
            </a:fld>
            <a:endParaRPr lang="en-US" dirty="0"/>
          </a:p>
        </p:txBody>
      </p:sp>
      <p:sp>
        <p:nvSpPr>
          <p:cNvPr id="5" name="Footer Placeholder 4"/>
          <p:cNvSpPr>
            <a:spLocks noGrp="1"/>
          </p:cNvSpPr>
          <p:nvPr>
            <p:ph type="ftr" sz="quarter" idx="3"/>
          </p:nvPr>
        </p:nvSpPr>
        <p:spPr>
          <a:xfrm>
            <a:off x="2271714" y="8475140"/>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40"/>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87137B89-8CE1-40D6-81D6-7E13319A8EB3}" type="slidenum">
              <a:rPr lang="en-US" smtClean="0"/>
              <a:t>‹#›</a:t>
            </a:fld>
            <a:endParaRPr lang="en-US" dirty="0"/>
          </a:p>
        </p:txBody>
      </p:sp>
    </p:spTree>
    <p:extLst>
      <p:ext uri="{BB962C8B-B14F-4D97-AF65-F5344CB8AC3E}">
        <p14:creationId xmlns:p14="http://schemas.microsoft.com/office/powerpoint/2010/main" val="8393825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par>
    </p:tnLst>
  </p:timing>
  <p:hf hdr="0" ftr="0" dt="0"/>
  <p:txStyles>
    <p:titleStyle>
      <a:lvl1pPr algn="l" defTabSz="685857"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64" indent="-171464" algn="l" defTabSz="685857"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93" indent="-171464" algn="l" defTabSz="685857"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321" indent="-171464" algn="l" defTabSz="685857"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25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181"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109"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038"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966"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95" indent="-171464" algn="l" defTabSz="68585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57" rtl="0" eaLnBrk="1" latinLnBrk="0" hangingPunct="1">
        <a:defRPr sz="1350" kern="1200">
          <a:solidFill>
            <a:schemeClr val="tx1"/>
          </a:solidFill>
          <a:latin typeface="+mn-lt"/>
          <a:ea typeface="+mn-ea"/>
          <a:cs typeface="+mn-cs"/>
        </a:defRPr>
      </a:lvl1pPr>
      <a:lvl2pPr marL="342929" algn="l" defTabSz="685857" rtl="0" eaLnBrk="1" latinLnBrk="0" hangingPunct="1">
        <a:defRPr sz="1350" kern="1200">
          <a:solidFill>
            <a:schemeClr val="tx1"/>
          </a:solidFill>
          <a:latin typeface="+mn-lt"/>
          <a:ea typeface="+mn-ea"/>
          <a:cs typeface="+mn-cs"/>
        </a:defRPr>
      </a:lvl2pPr>
      <a:lvl3pPr marL="685857" algn="l" defTabSz="685857" rtl="0" eaLnBrk="1" latinLnBrk="0" hangingPunct="1">
        <a:defRPr sz="1350" kern="1200">
          <a:solidFill>
            <a:schemeClr val="tx1"/>
          </a:solidFill>
          <a:latin typeface="+mn-lt"/>
          <a:ea typeface="+mn-ea"/>
          <a:cs typeface="+mn-cs"/>
        </a:defRPr>
      </a:lvl3pPr>
      <a:lvl4pPr marL="1028787" algn="l" defTabSz="685857" rtl="0" eaLnBrk="1" latinLnBrk="0" hangingPunct="1">
        <a:defRPr sz="1350" kern="1200">
          <a:solidFill>
            <a:schemeClr val="tx1"/>
          </a:solidFill>
          <a:latin typeface="+mn-lt"/>
          <a:ea typeface="+mn-ea"/>
          <a:cs typeface="+mn-cs"/>
        </a:defRPr>
      </a:lvl4pPr>
      <a:lvl5pPr marL="1371716" algn="l" defTabSz="685857" rtl="0" eaLnBrk="1" latinLnBrk="0" hangingPunct="1">
        <a:defRPr sz="1350" kern="1200">
          <a:solidFill>
            <a:schemeClr val="tx1"/>
          </a:solidFill>
          <a:latin typeface="+mn-lt"/>
          <a:ea typeface="+mn-ea"/>
          <a:cs typeface="+mn-cs"/>
        </a:defRPr>
      </a:lvl5pPr>
      <a:lvl6pPr marL="1714645" algn="l" defTabSz="685857" rtl="0" eaLnBrk="1" latinLnBrk="0" hangingPunct="1">
        <a:defRPr sz="1350" kern="1200">
          <a:solidFill>
            <a:schemeClr val="tx1"/>
          </a:solidFill>
          <a:latin typeface="+mn-lt"/>
          <a:ea typeface="+mn-ea"/>
          <a:cs typeface="+mn-cs"/>
        </a:defRPr>
      </a:lvl6pPr>
      <a:lvl7pPr marL="2057574" algn="l" defTabSz="685857" rtl="0" eaLnBrk="1" latinLnBrk="0" hangingPunct="1">
        <a:defRPr sz="1350" kern="1200">
          <a:solidFill>
            <a:schemeClr val="tx1"/>
          </a:solidFill>
          <a:latin typeface="+mn-lt"/>
          <a:ea typeface="+mn-ea"/>
          <a:cs typeface="+mn-cs"/>
        </a:defRPr>
      </a:lvl7pPr>
      <a:lvl8pPr marL="2400502" algn="l" defTabSz="685857" rtl="0" eaLnBrk="1" latinLnBrk="0" hangingPunct="1">
        <a:defRPr sz="1350" kern="1200">
          <a:solidFill>
            <a:schemeClr val="tx1"/>
          </a:solidFill>
          <a:latin typeface="+mn-lt"/>
          <a:ea typeface="+mn-ea"/>
          <a:cs typeface="+mn-cs"/>
        </a:defRPr>
      </a:lvl8pPr>
      <a:lvl9pPr marL="2743431" algn="l" defTabSz="68585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file:///\\nicfps\laid$\Researches%20&amp;%20Studies\Work%20Files\Periodic%20Reports\Boursa%20Kuwait\Weekly\2020\Master%20Model%20for%20weekly%20(wealth%20management)v.1%20-%20Copy.xlsx!Indcies%20!R2C2:R7C9"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notesSlide" Target="../notesSlides/notesSlide3.xml"/><Relationship Id="rId7"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2" TargetMode="Externa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file:///\\nicfps\laid$\Researches%20&amp;%20Studies\Work%20Files\Periodic%20Reports\Boursa%20Kuwait\Weekly\2020\Master%20Model%20for%20weekly%20(wealth%20management)v.1%20-%20Copy.xlsx!sector%20indices%20%20!%5bMaster%20Model%20for%20weekly%20(wealth%20management)v.1%20-%20Copy.xlsx%5dsector%20indices%20%20%20Chart%201" TargetMode="External"/><Relationship Id="rId10" Type="http://schemas.openxmlformats.org/officeDocument/2006/relationships/image" Target="../media/image6.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sector%20indices%20%20!R2C24:R17C28"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notesSlide" Target="../notesSlides/notesSlide4.xml"/><Relationship Id="rId7" Type="http://schemas.openxmlformats.org/officeDocument/2006/relationships/oleObject" Target="file:///\\nicfps\laid$\Researches%20&amp;%20Studies\Work%20Files\Periodic%20Reports\Boursa%20Kuwait\Weekly\2020\Master%20Model%20for%20weekly%20(wealth%20management)v.1%20-%20Copy.xlsx!(P%20Market)%20chart!%5bMaster%20Model%20for%20weekly%20(wealth%20management)v.1%20-%20Copy.xlsx%5d(P%20Market)%20chart%20Chart%202" TargetMode="External"/><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file:///\\nicfps\laid$\Researches%20&amp;%20Studies\Work%20Files\Periodic%20Reports\Boursa%20Kuwait\Weekly\2020\Master%20Model%20for%20weekly%20(wealth%20management)v.1%20-%20Copy.xlsx!Companies%20(P%20Market)!R3C2:R25C9"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notesSlide" Target="../notesSlides/notesSlide5.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 TargetMode="External"/><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22:R15C29"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notesSlide" Target="../notesSlides/notesSlide6.xml"/><Relationship Id="rId7" Type="http://schemas.openxmlformats.org/officeDocument/2006/relationships/oleObject" Target="file:///\\nicfps\laid$\Researches%20&amp;%20Studies\Work%20Files\Periodic%20Reports\Boursa%20Kuwait\Weekly\2020\Master%20Model%20for%20weekly%20(wealth%20management)v.1%20-%20Copy.xlsx!companies%20(Main%20Market&amp;%20chart)!R3C2:R15C9" TargetMode="Externa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oleObject" Target="file:///\\nicfps\laid$\Researches%20&amp;%20Studies\Work%20Files\Periodic%20Reports\Boursa%20Kuwait\Weekly\2020\Master%20Model%20for%20weekly%20(wealth%20management)v.1%20-%20Copy.xlsx!companies%20(Main%20Market&amp;%20chart)!R3C12:R15C19" TargetMode="External"/><Relationship Id="rId10" Type="http://schemas.openxmlformats.org/officeDocument/2006/relationships/image" Target="../media/image13.emf"/><Relationship Id="rId4" Type="http://schemas.openxmlformats.org/officeDocument/2006/relationships/image" Target="../media/image3.png"/><Relationship Id="rId9" Type="http://schemas.openxmlformats.org/officeDocument/2006/relationships/oleObject" Target="file:///\\nicfps\laid$\Researches%20&amp;%20Studies\Work%20Files\Periodic%20Reports\Boursa%20Kuwait\Weekly\2020\Master%20Model%20for%20weekly%20(wealth%20management)v.1%20-%20Copy.xlsx!companies%20(Main%20Market&amp;%20chart)!R3C32:R15C39"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2604542" y="838200"/>
            <a:ext cx="4200189" cy="263085"/>
          </a:xfrm>
          <a:prstGeom prst="rect">
            <a:avLst/>
          </a:prstGeom>
        </p:spPr>
        <p:txBody>
          <a:bodyPr wrap="none">
            <a:spAutoFit/>
          </a:bodyPr>
          <a:lstStyle/>
          <a:p>
            <a:pPr algn="r" defTabSz="685857">
              <a:lnSpc>
                <a:spcPct val="70000"/>
              </a:lnSpc>
              <a:spcBef>
                <a:spcPct val="0"/>
              </a:spcBef>
              <a:defRPr/>
            </a:pPr>
            <a:r>
              <a:rPr lang="ar-SA" sz="1500" dirty="0">
                <a:latin typeface="+mj-lt"/>
                <a:ea typeface="+mj-ea"/>
                <a:cs typeface="+mj-cs"/>
              </a:rPr>
              <a:t>نشاط </a:t>
            </a:r>
            <a:r>
              <a:rPr lang="ar-KW" sz="1500" dirty="0" smtClean="0">
                <a:latin typeface="+mj-lt"/>
                <a:ea typeface="+mj-ea"/>
                <a:cs typeface="+mj-cs"/>
              </a:rPr>
              <a:t>بورصة الكويت خلال الأسبوع المنتهي بتاريخ </a:t>
            </a:r>
            <a:r>
              <a:rPr lang="ar-SA" sz="1500" dirty="0" smtClean="0">
                <a:latin typeface="+mj-lt"/>
                <a:ea typeface="+mj-ea"/>
                <a:cs typeface="+mj-cs"/>
              </a:rPr>
              <a:t>2020/11/19</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1</a:t>
            </a:fld>
            <a:endParaRPr lang="en-US" dirty="0"/>
          </a:p>
        </p:txBody>
      </p:sp>
      <p:sp>
        <p:nvSpPr>
          <p:cNvPr id="12" name="Text Placeholder 14"/>
          <p:cNvSpPr txBox="1">
            <a:spLocks/>
          </p:cNvSpPr>
          <p:nvPr/>
        </p:nvSpPr>
        <p:spPr bwMode="gray">
          <a:xfrm>
            <a:off x="3491571" y="2403214"/>
            <a:ext cx="3313160" cy="217396"/>
          </a:xfrm>
          <a:prstGeom prst="rect">
            <a:avLst/>
          </a:prstGeom>
          <a:noFill/>
          <a:ln>
            <a:noFill/>
          </a:ln>
        </p:spPr>
        <p:txBody>
          <a:bodyPr rIns="144000">
            <a:noAutofit/>
          </a:bodyPr>
          <a:lstStyle>
            <a:lvl1pPr marL="0" indent="0" algn="l" defTabSz="914400" rtl="0" eaLnBrk="1" latinLnBrk="0" hangingPunct="1">
              <a:lnSpc>
                <a:spcPct val="135000"/>
              </a:lnSpc>
              <a:spcBef>
                <a:spcPts val="600"/>
              </a:spcBef>
              <a:buFont typeface="Arial" pitchFamily="34" charset="0"/>
              <a:buNone/>
              <a:defRPr lang="en-US" sz="900" b="1" kern="1200" noProof="0">
                <a:solidFill>
                  <a:srgbClr val="00338D"/>
                </a:solidFill>
                <a:latin typeface="Arial"/>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a:solidFill>
                  <a:srgbClr val="00338D"/>
                </a:solidFill>
                <a:latin typeface="Arial"/>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US" sz="900" b="1" kern="1200" baseline="0" noProof="0" dirty="0" smtClean="0">
                <a:solidFill>
                  <a:srgbClr val="00338D"/>
                </a:solidFill>
                <a:latin typeface="Arial" pitchFamily="34" charset="0"/>
                <a:ea typeface="+mn-ea"/>
                <a:cs typeface="Arial" pitchFamily="34" charset="0"/>
              </a:defRPr>
            </a:lvl5pPr>
            <a:lvl6pPr marL="895350" indent="-17780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algn="justLow" rtl="1">
              <a:defRPr/>
            </a:pPr>
            <a:r>
              <a:rPr kumimoji="0" lang="ar-SA"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a:t>
            </a:r>
            <a:r>
              <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 </a:t>
            </a:r>
            <a:r>
              <a:rPr lang="ar-KW" sz="600" b="0" dirty="0" smtClean="0">
                <a:solidFill>
                  <a:schemeClr val="tx1"/>
                </a:solidFill>
                <a:latin typeface="Times New Roman" panose="02020603050405020304" pitchFamily="18" charset="0"/>
              </a:rPr>
              <a:t>ع.س </a:t>
            </a:r>
            <a:r>
              <a:rPr lang="ar-KW" sz="600" b="0" dirty="0">
                <a:solidFill>
                  <a:schemeClr val="tx1"/>
                </a:solidFill>
                <a:latin typeface="Times New Roman" panose="02020603050405020304" pitchFamily="18" charset="0"/>
              </a:rPr>
              <a:t>: عائد سعري      </a:t>
            </a: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en-US"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p:txBody>
      </p:sp>
      <p:sp>
        <p:nvSpPr>
          <p:cNvPr id="9" name="Rectangle 8"/>
          <p:cNvSpPr/>
          <p:nvPr/>
        </p:nvSpPr>
        <p:spPr>
          <a:xfrm>
            <a:off x="152400" y="2919537"/>
            <a:ext cx="6591300" cy="4849084"/>
          </a:xfrm>
          <a:prstGeom prst="rect">
            <a:avLst/>
          </a:prstGeom>
          <a:solidFill>
            <a:schemeClr val="bg1">
              <a:lumMod val="95000"/>
            </a:schemeClr>
          </a:solidFill>
        </p:spPr>
        <p:txBody>
          <a:bodyPr wrap="square">
            <a:spAutoFit/>
          </a:bodyPr>
          <a:lstStyle/>
          <a:p>
            <a:pPr algn="r" rtl="1">
              <a:lnSpc>
                <a:spcPct val="107000"/>
              </a:lnSpc>
              <a:spcAft>
                <a:spcPts val="800"/>
              </a:spcAft>
            </a:pPr>
            <a:r>
              <a:rPr lang="ar-SA" sz="1100" b="1" dirty="0" smtClean="0">
                <a:solidFill>
                  <a:srgbClr val="00B050"/>
                </a:solidFill>
                <a:latin typeface="Calibri" panose="020F0502020204030204" pitchFamily="34" charset="0"/>
                <a:ea typeface="Calibri" panose="020F0502020204030204" pitchFamily="34" charset="0"/>
                <a:cs typeface="Calibri" panose="020F0502020204030204" pitchFamily="34" charset="0"/>
              </a:rPr>
              <a:t>بورصة </a:t>
            </a:r>
            <a:r>
              <a:rPr lang="ar-SA" sz="1100" b="1" dirty="0">
                <a:solidFill>
                  <a:srgbClr val="00B050"/>
                </a:solidFill>
                <a:latin typeface="Calibri" panose="020F0502020204030204" pitchFamily="34" charset="0"/>
                <a:ea typeface="Calibri" panose="020F0502020204030204" pitchFamily="34" charset="0"/>
                <a:cs typeface="Calibri" panose="020F0502020204030204" pitchFamily="34" charset="0"/>
              </a:rPr>
              <a:t>الكويت تغلق على مكاسب للأسبوع الثالث على التوالي</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endParaRPr lang="ar-SA" sz="1100" dirty="0">
              <a:latin typeface="Calibri" panose="020F0502020204030204" pitchFamily="34" charset="0"/>
              <a:ea typeface="Calibri" panose="020F0502020204030204" pitchFamily="34" charset="0"/>
              <a:cs typeface="Calibri" panose="020F0502020204030204" pitchFamily="34" charset="0"/>
            </a:endParaRPr>
          </a:p>
          <a:p>
            <a:pPr algn="justLow" rtl="1">
              <a:lnSpc>
                <a:spcPct val="150000"/>
              </a:lnSpc>
              <a:spcAft>
                <a:spcPts val="800"/>
              </a:spcAft>
            </a:pPr>
            <a:r>
              <a:rPr lang="ar-SA" sz="1100" dirty="0" smtClean="0">
                <a:latin typeface="Calibri" panose="020F0502020204030204" pitchFamily="34" charset="0"/>
                <a:ea typeface="Calibri" panose="020F0502020204030204" pitchFamily="34" charset="0"/>
                <a:cs typeface="Calibri" panose="020F0502020204030204" pitchFamily="34" charset="0"/>
              </a:rPr>
              <a:t>أنهت </a:t>
            </a:r>
            <a:r>
              <a:rPr lang="ar-SA" sz="1100" dirty="0">
                <a:latin typeface="Calibri" panose="020F0502020204030204" pitchFamily="34" charset="0"/>
                <a:ea typeface="Calibri" panose="020F0502020204030204" pitchFamily="34" charset="0"/>
                <a:cs typeface="Calibri" panose="020F0502020204030204" pitchFamily="34" charset="0"/>
              </a:rPr>
              <a:t>بورصة الكويت تعاملاتها للأسبوع المنتهي في التاسع عشر </a:t>
            </a:r>
            <a:r>
              <a:rPr lang="ar-KW" sz="1100" dirty="0">
                <a:latin typeface="Calibri" panose="020F0502020204030204" pitchFamily="34" charset="0"/>
                <a:ea typeface="Calibri" panose="020F0502020204030204" pitchFamily="34" charset="0"/>
                <a:cs typeface="Calibri" panose="020F0502020204030204" pitchFamily="34" charset="0"/>
              </a:rPr>
              <a:t>من نوفمبر</a:t>
            </a:r>
            <a:r>
              <a:rPr lang="ar-SA" sz="1100" dirty="0">
                <a:latin typeface="Calibri" panose="020F0502020204030204" pitchFamily="34" charset="0"/>
                <a:ea typeface="Calibri" panose="020F0502020204030204" pitchFamily="34" charset="0"/>
                <a:cs typeface="Calibri" panose="020F0502020204030204" pitchFamily="34" charset="0"/>
              </a:rPr>
              <a:t> على ارتفاع جماعي في أداء مؤشراتها مقارنة مع اقفال الأسبوع الماضي، حيث ارتفع مؤشر السوق العام بنسبة </a:t>
            </a:r>
            <a:r>
              <a:rPr lang="en-US" sz="1100" dirty="0">
                <a:latin typeface="Calibri" panose="020F0502020204030204" pitchFamily="34" charset="0"/>
                <a:ea typeface="Calibri" panose="020F0502020204030204" pitchFamily="34" charset="0"/>
                <a:cs typeface="Calibri" panose="020F0502020204030204" pitchFamily="34" charset="0"/>
              </a:rPr>
              <a:t>0.23</a:t>
            </a:r>
            <a:r>
              <a:rPr lang="ar-SA" sz="1100" dirty="0">
                <a:latin typeface="Calibri" panose="020F0502020204030204" pitchFamily="34" charset="0"/>
                <a:ea typeface="Calibri" panose="020F0502020204030204" pitchFamily="34" charset="0"/>
                <a:cs typeface="Calibri" panose="020F0502020204030204" pitchFamily="34" charset="0"/>
              </a:rPr>
              <a:t>%، ومؤشر السوق الأول بنسبة </a:t>
            </a:r>
            <a:r>
              <a:rPr lang="en-US" sz="1100" dirty="0">
                <a:latin typeface="Calibri" panose="020F0502020204030204" pitchFamily="34" charset="0"/>
                <a:ea typeface="Calibri" panose="020F0502020204030204" pitchFamily="34" charset="0"/>
                <a:cs typeface="Calibri" panose="020F0502020204030204" pitchFamily="34" charset="0"/>
              </a:rPr>
              <a:t>0.25</a:t>
            </a:r>
            <a:r>
              <a:rPr lang="ar-SA" sz="1100" dirty="0">
                <a:latin typeface="Calibri" panose="020F0502020204030204" pitchFamily="34" charset="0"/>
                <a:ea typeface="Calibri" panose="020F0502020204030204" pitchFamily="34" charset="0"/>
                <a:cs typeface="Calibri" panose="020F0502020204030204" pitchFamily="34" charset="0"/>
              </a:rPr>
              <a:t>%، و مؤشر السوق الرئيسي بنسبة </a:t>
            </a:r>
            <a:r>
              <a:rPr lang="en-US" sz="1100" dirty="0">
                <a:latin typeface="Calibri" panose="020F0502020204030204" pitchFamily="34" charset="0"/>
                <a:ea typeface="Calibri" panose="020F0502020204030204" pitchFamily="34" charset="0"/>
                <a:cs typeface="Calibri" panose="020F0502020204030204" pitchFamily="34" charset="0"/>
              </a:rPr>
              <a:t>0.17</a:t>
            </a:r>
            <a:r>
              <a:rPr lang="ar-SA" sz="1100" dirty="0">
                <a:latin typeface="Calibri" panose="020F0502020204030204" pitchFamily="34" charset="0"/>
                <a:ea typeface="Calibri" panose="020F0502020204030204" pitchFamily="34" charset="0"/>
                <a:cs typeface="Calibri" panose="020F0502020204030204" pitchFamily="34" charset="0"/>
              </a:rPr>
              <a:t>%. في حين تراجع المعدل اليومي لقيمة الأسهم المتداولة بنسبة 23.4% إلى 48.3 مليون د.ك خلال الأسبوع بالمقارنة مع 63 مليون د.ك للأسبوع الماضي، وكذلك المعدل اليومي لكمية الأسهم المتداولة بنسبة 20.9% إلي 170 مليون سهم بالمقارنة مع 215 مليون سهم.</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تداولات </a:t>
            </a:r>
            <a:r>
              <a:rPr lang="ar-SA" sz="1100" b="1" u="sng" dirty="0">
                <a:latin typeface="Calibri" panose="020F0502020204030204" pitchFamily="34" charset="0"/>
                <a:ea typeface="Calibri" panose="020F0502020204030204" pitchFamily="34" charset="0"/>
                <a:cs typeface="Calibri" panose="020F0502020204030204" pitchFamily="34" charset="0"/>
              </a:rPr>
              <a:t>الأسبوع</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جاء أداء مؤشرات البورصة متباينا خلال جلسات الأسبوع، حيث شهدت جلسة تداول مطلع الأسبوع تراجعا واضحا على أثر وجود زخم بيعي حاد طال شريحة واسعة من أسهم السوق الأول وكذلك السوق الرئيسي وهو ما دفع العديد من هذه الأسهم إلى تسجيل خسائر سوقية ملحوظة، حيث تراجع كل من مؤشر السوق العام والسوق الأول مع نهاية هذه الجلسة بنسب بلغت 1.5%، 1.8% على التوالي. أما باقى جلسات الأسبوع الأربعة فقد نجحت فيها مؤشرات السوق من التماسك نسبيا والصعود تدريجيا، يُذكر أن جلسة نهاية الأسبوع شهدت زخما شرائيا كبيرا طال شريحة واسعة من أسهم السوق الأول، والتي أقفلت أغلبها على مكاسب سوقية متفاوتة، الأمر الذي عزز من محو كافة خسائر جلسة التداول الأولى، مع بعض المكاسب الأسبوعية الطفيفة.</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100" dirty="0">
                <a:latin typeface="Calibri" panose="020F0502020204030204" pitchFamily="34" charset="0"/>
                <a:ea typeface="Calibri" panose="020F0502020204030204" pitchFamily="34" charset="0"/>
                <a:cs typeface="Calibri" panose="020F0502020204030204" pitchFamily="34" charset="0"/>
              </a:rPr>
              <a:t>الجدير بالذكر أن قطاع البنوك بشكل عام – بنك الكويت الوطني وبيت التمويل الكويتي بشكل خاص- والذي كان بمثابة وقود السوق وقاطرة الإرتفاعات والمكاسب التي تحققها البورصة في كثير من الأوقات، إلا أنه تعرض في الأونه الأخيرة إلى ضغوط بيعية حادة، انعكست بشكل عام على أداء مؤشرات البورصة، ولعل تراجع بنك الكويت الوطني على مدار  خمسة أسابيع متتالية، لخير دليل على حجم الزخم البيعي الذي شهده قطاع البنوك بشكل عام، وهو ما ألقى بظلاله على أجواء التداول بشكل عام</a:t>
            </a:r>
            <a:r>
              <a:rPr lang="ar-SA" sz="1100" dirty="0" smtClean="0">
                <a:latin typeface="Calibri" panose="020F0502020204030204" pitchFamily="34" charset="0"/>
                <a:ea typeface="Calibri" panose="020F0502020204030204" pitchFamily="34" charset="0"/>
                <a:cs typeface="Calibri" panose="020F0502020204030204" pitchFamily="34" charset="0"/>
              </a:rPr>
              <a:t>.</a:t>
            </a:r>
            <a:endParaRPr lang="en-US" sz="1100" dirty="0">
              <a:latin typeface="Calibri" panose="020F0502020204030204" pitchFamily="34" charset="0"/>
              <a:ea typeface="Calibri" panose="020F0502020204030204" pitchFamily="34" charset="0"/>
              <a:cs typeface="Arial" panose="020B0604020202020204" pitchFamily="34" charset="0"/>
            </a:endParaRPr>
          </a:p>
        </p:txBody>
      </p:sp>
      <p:sp>
        <p:nvSpPr>
          <p:cNvPr id="14" name="TextBox 13"/>
          <p:cNvSpPr txBox="1"/>
          <p:nvPr/>
        </p:nvSpPr>
        <p:spPr>
          <a:xfrm>
            <a:off x="152400" y="2730761"/>
            <a:ext cx="65913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ملخص أداء السوق خلال الأسبوع </a:t>
            </a:r>
            <a:endParaRPr lang="en-US" sz="1200" b="1" dirty="0" smtClean="0">
              <a:solidFill>
                <a:schemeClr val="bg1"/>
              </a:solidFill>
              <a:cs typeface="+mj-cs"/>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464377198"/>
              </p:ext>
            </p:extLst>
          </p:nvPr>
        </p:nvGraphicFramePr>
        <p:xfrm>
          <a:off x="1752600" y="1182183"/>
          <a:ext cx="4991100" cy="1371600"/>
        </p:xfrm>
        <a:graphic>
          <a:graphicData uri="http://schemas.openxmlformats.org/presentationml/2006/ole">
            <mc:AlternateContent xmlns:mc="http://schemas.openxmlformats.org/markup-compatibility/2006">
              <mc:Choice xmlns:v="urn:schemas-microsoft-com:vml" Requires="v">
                <p:oleObj spid="_x0000_s131674" name="Worksheet" r:id="rId5" imgW="4991249" imgH="1371600" progId="Excel.Sheet.12">
                  <p:link updateAutomatic="1"/>
                </p:oleObj>
              </mc:Choice>
              <mc:Fallback>
                <p:oleObj name="Worksheet" r:id="rId5" imgW="4991249" imgH="1371600" progId="Excel.Sheet.12">
                  <p:link updateAutomatic="1"/>
                  <p:pic>
                    <p:nvPicPr>
                      <p:cNvPr id="0" name=""/>
                      <p:cNvPicPr/>
                      <p:nvPr/>
                    </p:nvPicPr>
                    <p:blipFill>
                      <a:blip r:embed="rId6"/>
                      <a:stretch>
                        <a:fillRect/>
                      </a:stretch>
                    </p:blipFill>
                    <p:spPr>
                      <a:xfrm>
                        <a:off x="1752600" y="1182183"/>
                        <a:ext cx="4991100" cy="1371600"/>
                      </a:xfrm>
                      <a:prstGeom prst="rect">
                        <a:avLst/>
                      </a:prstGeom>
                    </p:spPr>
                  </p:pic>
                </p:oleObj>
              </mc:Fallback>
            </mc:AlternateContent>
          </a:graphicData>
        </a:graphic>
      </p:graphicFrame>
      <p:sp>
        <p:nvSpPr>
          <p:cNvPr id="11" name="Text Placeholder 14"/>
          <p:cNvSpPr txBox="1">
            <a:spLocks/>
          </p:cNvSpPr>
          <p:nvPr/>
        </p:nvSpPr>
        <p:spPr bwMode="gray">
          <a:xfrm>
            <a:off x="3554361" y="2525163"/>
            <a:ext cx="3313160" cy="217396"/>
          </a:xfrm>
          <a:prstGeom prst="rect">
            <a:avLst/>
          </a:prstGeom>
          <a:noFill/>
          <a:ln>
            <a:noFill/>
          </a:ln>
        </p:spPr>
        <p:txBody>
          <a:bodyPr rIns="144000">
            <a:noAutofit/>
          </a:bodyPr>
          <a:lstStyle>
            <a:lvl1pPr marL="0" indent="0" algn="l" defTabSz="914400" rtl="0" eaLnBrk="1" latinLnBrk="0" hangingPunct="1">
              <a:lnSpc>
                <a:spcPct val="135000"/>
              </a:lnSpc>
              <a:spcBef>
                <a:spcPts val="600"/>
              </a:spcBef>
              <a:buFont typeface="Arial" pitchFamily="34" charset="0"/>
              <a:buNone/>
              <a:defRPr lang="en-US" sz="900" b="1" kern="1200" noProof="0">
                <a:solidFill>
                  <a:srgbClr val="00338D"/>
                </a:solidFill>
                <a:latin typeface="Arial"/>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a:solidFill>
                  <a:srgbClr val="00338D"/>
                </a:solidFill>
                <a:latin typeface="Arial"/>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US" sz="900" b="1" kern="1200" baseline="0" noProof="0" dirty="0" smtClean="0">
                <a:solidFill>
                  <a:srgbClr val="00338D"/>
                </a:solidFill>
                <a:latin typeface="Arial" pitchFamily="34" charset="0"/>
                <a:ea typeface="+mn-ea"/>
                <a:cs typeface="Arial" pitchFamily="34" charset="0"/>
              </a:defRPr>
            </a:lvl5pPr>
            <a:lvl6pPr marL="895350" indent="-17780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gn="l" defTabSz="914400" rtl="0" eaLnBrk="1" latinLnBrk="0" hangingPunct="1">
              <a:lnSpc>
                <a:spcPct val="100000"/>
              </a:lnSpc>
              <a:spcBef>
                <a:spcPts val="600"/>
              </a:spcBef>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gn="l" defTabSz="914400" rtl="0" eaLnBrk="1" latinLnBrk="0" hangingPunct="1">
              <a:lnSpc>
                <a:spcPct val="100000"/>
              </a:lnSpc>
              <a:spcBef>
                <a:spcPts val="600"/>
              </a:spcBef>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algn="justLow" rtl="1">
              <a:defRPr/>
            </a:pPr>
            <a:r>
              <a:rPr kumimoji="0" lang="ar-SA"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a:t>
            </a:r>
            <a:r>
              <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rPr>
              <a:t>  * </a:t>
            </a:r>
            <a:r>
              <a:rPr lang="ar-KW" sz="600" b="0" dirty="0" smtClean="0">
                <a:solidFill>
                  <a:schemeClr val="tx1"/>
                </a:solidFill>
                <a:latin typeface="Times New Roman" panose="02020603050405020304" pitchFamily="18" charset="0"/>
              </a:rPr>
              <a:t>ع.س </a:t>
            </a:r>
            <a:r>
              <a:rPr lang="ar-KW" sz="600" b="0" dirty="0">
                <a:solidFill>
                  <a:schemeClr val="tx1"/>
                </a:solidFill>
                <a:latin typeface="Times New Roman" panose="02020603050405020304" pitchFamily="18" charset="0"/>
              </a:rPr>
              <a:t>: عائد سعري      </a:t>
            </a:r>
          </a:p>
          <a:p>
            <a:pPr lvl="0" algn="justLow" rtl="1">
              <a:defRPr/>
            </a:pPr>
            <a:endParaRPr kumimoji="0" lang="en-US"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lang="ar-SA" sz="600" b="0" dirty="0" smtClean="0">
              <a:solidFill>
                <a:schemeClr val="tx1"/>
              </a:solidFill>
              <a:latin typeface="Times New Roman" panose="02020603050405020304" pitchFamily="18" charset="0"/>
              <a:cs typeface="+mn-cs"/>
            </a:endParaRPr>
          </a:p>
          <a:p>
            <a:pPr algn="justLow" defTabSz="855970" rtl="1">
              <a:lnSpc>
                <a:spcPct val="150000"/>
              </a:lnSpc>
              <a:spcAft>
                <a:spcPts val="800"/>
              </a:spcAft>
              <a:defRPr/>
            </a:pPr>
            <a:r>
              <a:rPr lang="ar-SA" sz="1100" u="sng" dirty="0">
                <a:solidFill>
                  <a:schemeClr val="tx1"/>
                </a:solidFill>
                <a:latin typeface="Calibri" panose="020F0502020204030204" pitchFamily="34" charset="0"/>
                <a:ea typeface="Calibri" panose="020F0502020204030204" pitchFamily="34" charset="0"/>
                <a:cs typeface="Calibri" panose="020F0502020204030204" pitchFamily="34" charset="0"/>
              </a:rPr>
              <a:t>أداء </a:t>
            </a:r>
            <a:r>
              <a:rPr lang="ar-SA" sz="1100" u="sng" dirty="0">
                <a:solidFill>
                  <a:schemeClr val="tx1"/>
                </a:solidFill>
                <a:latin typeface="Calibri" panose="020F0502020204030204" pitchFamily="34" charset="0"/>
                <a:ea typeface="Calibri" panose="020F0502020204030204" pitchFamily="34" charset="0"/>
                <a:cs typeface="Calibri" panose="020F0502020204030204" pitchFamily="34" charset="0"/>
              </a:rPr>
              <a:t>مؤشرات </a:t>
            </a:r>
            <a:r>
              <a:rPr lang="ar-SA" sz="1100" u="sng" dirty="0">
                <a:solidFill>
                  <a:schemeClr val="tx1"/>
                </a:solidFill>
                <a:latin typeface="Calibri" panose="020F0502020204030204" pitchFamily="34" charset="0"/>
                <a:ea typeface="Calibri" panose="020F0502020204030204" pitchFamily="34" charset="0"/>
                <a:cs typeface="Calibri" panose="020F0502020204030204" pitchFamily="34" charset="0"/>
              </a:rPr>
              <a:t>البورصة</a:t>
            </a:r>
          </a:p>
          <a:p>
            <a:pPr algn="justLow" rtl="1">
              <a:defRPr/>
            </a:pPr>
            <a:endParaRPr lang="en-US" sz="800" dirty="0">
              <a:latin typeface="Calibri" panose="020F0502020204030204" pitchFamily="34" charset="0"/>
              <a:ea typeface="Calibri" panose="020F0502020204030204" pitchFamily="34" charset="0"/>
            </a:endParaRPr>
          </a:p>
          <a:p>
            <a:pPr lvl="0" algn="justLow" rtl="1">
              <a:defRPr/>
            </a:pPr>
            <a:endParaRPr kumimoji="0" lang="ar-SA"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lang="ar-SA" sz="600" b="0" dirty="0">
              <a:solidFill>
                <a:schemeClr val="tx1"/>
              </a:solidFill>
              <a:latin typeface="Times New Roman" panose="02020603050405020304" pitchFamily="18" charset="0"/>
              <a:cs typeface="+mn-cs"/>
            </a:endParaRPr>
          </a:p>
          <a:p>
            <a:pPr lvl="0" algn="justLow" rtl="1">
              <a:defRPr/>
            </a:pPr>
            <a:endParaRPr kumimoji="0" lang="en-US"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lang="en-US" sz="600" b="0" dirty="0">
              <a:solidFill>
                <a:schemeClr val="tx1"/>
              </a:solidFill>
              <a:latin typeface="Times New Roman" panose="02020603050405020304" pitchFamily="18" charset="0"/>
              <a:cs typeface="+mn-cs"/>
            </a:endParaRPr>
          </a:p>
          <a:p>
            <a:pPr lvl="0" algn="justLow" rtl="1">
              <a:defRPr/>
            </a:pPr>
            <a:endParaRPr kumimoji="0" lang="en-US"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en-US"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lang="en-US" sz="600" b="0" dirty="0">
              <a:solidFill>
                <a:schemeClr val="tx1"/>
              </a:solidFill>
              <a:latin typeface="Times New Roman" panose="02020603050405020304" pitchFamily="18" charset="0"/>
              <a:cs typeface="+mn-cs"/>
            </a:endParaRPr>
          </a:p>
          <a:p>
            <a:pPr lvl="0" algn="justLow" rtl="1">
              <a:defRPr/>
            </a:pPr>
            <a:endParaRPr kumimoji="0" lang="ar-SA"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ar-KW"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a:p>
            <a:pPr lvl="0" algn="justLow" rtl="1">
              <a:defRPr/>
            </a:pPr>
            <a:endParaRPr kumimoji="0" lang="en-US" sz="600" b="0" i="0" u="none" strike="noStrike" kern="1200" cap="none" spc="0" normalizeH="0" baseline="0" noProof="0" dirty="0" smtClean="0">
              <a:ln>
                <a:noFill/>
              </a:ln>
              <a:solidFill>
                <a:schemeClr val="tx1"/>
              </a:solidFill>
              <a:effectLst/>
              <a:uLnTx/>
              <a:uFillTx/>
              <a:latin typeface="Times New Roman" panose="02020603050405020304" pitchFamily="18" charset="0"/>
              <a:cs typeface="+mn-cs"/>
            </a:endParaRPr>
          </a:p>
        </p:txBody>
      </p:sp>
    </p:spTree>
    <p:extLst>
      <p:ext uri="{BB962C8B-B14F-4D97-AF65-F5344CB8AC3E}">
        <p14:creationId xmlns:p14="http://schemas.microsoft.com/office/powerpoint/2010/main" val="2378716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2</a:t>
            </a:fld>
            <a:endParaRPr lang="en-US" dirty="0"/>
          </a:p>
        </p:txBody>
      </p:sp>
      <p:sp>
        <p:nvSpPr>
          <p:cNvPr id="9" name="Rectangle 8"/>
          <p:cNvSpPr/>
          <p:nvPr/>
        </p:nvSpPr>
        <p:spPr>
          <a:xfrm>
            <a:off x="152401" y="1418404"/>
            <a:ext cx="6591300" cy="6700552"/>
          </a:xfrm>
          <a:prstGeom prst="rect">
            <a:avLst/>
          </a:prstGeom>
          <a:solidFill>
            <a:schemeClr val="bg1">
              <a:lumMod val="95000"/>
            </a:schemeClr>
          </a:solidFill>
        </p:spPr>
        <p:txBody>
          <a:bodyPr wrap="square">
            <a:spAutoFit/>
          </a:bodyPr>
          <a:lstStyle/>
          <a:p>
            <a:pPr algn="justLow" rtl="1">
              <a:lnSpc>
                <a:spcPct val="150000"/>
              </a:lnSpc>
              <a:spcAft>
                <a:spcPts val="800"/>
              </a:spcAft>
            </a:pPr>
            <a:r>
              <a:rPr lang="ar-SA" sz="1100" b="1" u="sng" dirty="0">
                <a:latin typeface="Calibri" panose="020F0502020204030204" pitchFamily="34" charset="0"/>
                <a:ea typeface="Calibri" panose="020F0502020204030204" pitchFamily="34" charset="0"/>
                <a:cs typeface="Calibri" panose="020F0502020204030204" pitchFamily="34" charset="0"/>
              </a:rPr>
              <a:t>أهم افصاحات الشركات خلال الفترة</a:t>
            </a:r>
          </a:p>
          <a:p>
            <a:pPr marL="171450" lvl="0" indent="-17145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تراجعت أرباح بنك برقان بنسبة 52</a:t>
            </a:r>
            <a:r>
              <a:rPr lang="en-US" sz="1100" dirty="0">
                <a:latin typeface="Calibri" panose="020F0502020204030204" pitchFamily="34" charset="0"/>
                <a:ea typeface="Calibri" panose="020F0502020204030204" pitchFamily="34" charset="0"/>
                <a:cs typeface="Calibri" panose="020F0502020204030204" pitchFamily="34" charset="0"/>
              </a:rPr>
              <a:t>%</a:t>
            </a:r>
            <a:r>
              <a:rPr lang="ar-SA" sz="1100" dirty="0">
                <a:latin typeface="Calibri" panose="020F0502020204030204" pitchFamily="34" charset="0"/>
                <a:ea typeface="Calibri" panose="020F0502020204030204" pitchFamily="34" charset="0"/>
                <a:cs typeface="Calibri" panose="020F0502020204030204" pitchFamily="34" charset="0"/>
              </a:rPr>
              <a:t> إلى 32.6 مليون د.ك لفترة التسعة أشهر المنتهية في 30 سبتمبر 2020.</a:t>
            </a:r>
            <a:endParaRPr lang="en-US" sz="11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تراجعت أرباح البنك الأهلي المتحد –الكويت- بنسبة 62.5</a:t>
            </a:r>
            <a:r>
              <a:rPr lang="en-US" sz="1100" dirty="0">
                <a:latin typeface="Calibri" panose="020F0502020204030204" pitchFamily="34" charset="0"/>
                <a:ea typeface="Calibri" panose="020F0502020204030204" pitchFamily="34" charset="0"/>
                <a:cs typeface="Calibri" panose="020F0502020204030204" pitchFamily="34" charset="0"/>
              </a:rPr>
              <a:t>%</a:t>
            </a:r>
            <a:r>
              <a:rPr lang="ar-SA" sz="1100" dirty="0">
                <a:latin typeface="Calibri" panose="020F0502020204030204" pitchFamily="34" charset="0"/>
                <a:ea typeface="Calibri" panose="020F0502020204030204" pitchFamily="34" charset="0"/>
                <a:cs typeface="Calibri" panose="020F0502020204030204" pitchFamily="34" charset="0"/>
              </a:rPr>
              <a:t> إلى 5.4 مليون د.ك لفترة التسعة أشهر المنتهية في 30 سبتمبر 2020.</a:t>
            </a:r>
            <a:endParaRPr lang="en-US" sz="11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بلغت خسائر  شركة المجموعة المشتركة للمقاولات 6.9 مليون د.ك لفترة التسعة أشهر المنتهية في 30 سبتمبر2020.</a:t>
            </a:r>
            <a:endParaRPr lang="en-US" sz="11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بلغت خسائر أسمنت الكويت 16.1 مليون د.ك لفترة التسعة أشهر المنتهية في 30 سبتمبر2020.</a:t>
            </a:r>
            <a:endParaRPr lang="en-US" sz="11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أفصح بنك برقان عن قيامه بمناقشات مع المشترين المحتملين لبيع حصته من أسهم بنك </a:t>
            </a:r>
            <a:r>
              <a:rPr lang="ar-KW" sz="1100" dirty="0">
                <a:latin typeface="Calibri" panose="020F0502020204030204" pitchFamily="34" charset="0"/>
                <a:ea typeface="Calibri" panose="020F0502020204030204" pitchFamily="34" charset="0"/>
                <a:cs typeface="Calibri" panose="020F0502020204030204" pitchFamily="34" charset="0"/>
              </a:rPr>
              <a:t>بغداد</a:t>
            </a:r>
            <a:r>
              <a:rPr lang="ar-SA" sz="1100" dirty="0">
                <a:latin typeface="Calibri" panose="020F0502020204030204" pitchFamily="34" charset="0"/>
                <a:ea typeface="Calibri" panose="020F0502020204030204" pitchFamily="34" charset="0"/>
                <a:cs typeface="Calibri" panose="020F0502020204030204" pitchFamily="34" charset="0"/>
              </a:rPr>
              <a:t> بنسبة 51.8%، مع العلم بأنه لم يتم التوصل إلى أي اتفاق حتى تاريخه.</a:t>
            </a:r>
            <a:endParaRPr lang="en-US" sz="11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أعلنت الش</a:t>
            </a:r>
            <a:r>
              <a:rPr lang="ar-KW" sz="1100" dirty="0">
                <a:latin typeface="Calibri" panose="020F0502020204030204" pitchFamily="34" charset="0"/>
                <a:ea typeface="Calibri" panose="020F0502020204030204" pitchFamily="34" charset="0"/>
                <a:cs typeface="Calibri" panose="020F0502020204030204" pitchFamily="34" charset="0"/>
              </a:rPr>
              <a:t>ر</a:t>
            </a:r>
            <a:r>
              <a:rPr lang="ar-SA" sz="1100" dirty="0">
                <a:latin typeface="Calibri" panose="020F0502020204030204" pitchFamily="34" charset="0"/>
                <a:ea typeface="Calibri" panose="020F0502020204030204" pitchFamily="34" charset="0"/>
                <a:cs typeface="Calibri" panose="020F0502020204030204" pitchFamily="34" charset="0"/>
              </a:rPr>
              <a:t>كة الوطنية للخدمات البترولية بأنها أستلمت كناب ترسية  مناقصة بمبلغ  اجمالي 2.4 مليون د.ك من شركة نفط الكويت، وذلك لمدة أربع سنوات.</a:t>
            </a:r>
            <a:endParaRPr lang="en-US" sz="11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أفادت الشركة الكويتية لبناء المعامل والمقاولات بأنها تقدمت بأقل الأسعار لصالح شركة نفط الكويت، يُذكر أن قيمة المشروع تبلغ نحو  376.5 مليون دولار أمريكي لمدة 50 شهرا.</a:t>
            </a:r>
            <a:endParaRPr lang="en-US" sz="11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أفادت الشركة الأولى للإستثمار بأن هيئة أسواق المال قد ألغت الطلب المُقدم إليها من الشركة والمتعلق بالموافقة على خفض إضافي لرأس المال لعدم استيفاء المتطلبات.</a:t>
            </a:r>
            <a:endParaRPr lang="en-US" sz="11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أفادت شركة أجيليتي للمخازن العمومية بأنه تم إدراجها إلى سلسلة مؤشر </a:t>
            </a:r>
            <a:r>
              <a:rPr lang="en-US" sz="1100" dirty="0">
                <a:latin typeface="Calibri" panose="020F0502020204030204" pitchFamily="34" charset="0"/>
                <a:ea typeface="Calibri" panose="020F0502020204030204" pitchFamily="34" charset="0"/>
                <a:cs typeface="Calibri" panose="020F0502020204030204" pitchFamily="34" charset="0"/>
              </a:rPr>
              <a:t>FTSE4Good</a:t>
            </a:r>
            <a:r>
              <a:rPr lang="ar-SA" sz="1100" dirty="0">
                <a:latin typeface="Calibri" panose="020F0502020204030204" pitchFamily="34" charset="0"/>
                <a:ea typeface="Calibri" panose="020F0502020204030204" pitchFamily="34" charset="0"/>
                <a:cs typeface="Calibri" panose="020F0502020204030204" pitchFamily="34" charset="0"/>
              </a:rPr>
              <a:t>، وهو مؤشر عالمي لتحديد الشركات الملتزمة بصرامة بالممارسات البيئية والإجتماعية والحوكمة.</a:t>
            </a:r>
            <a:endParaRPr lang="en-US" sz="1100" dirty="0">
              <a:latin typeface="Calibri" panose="020F0502020204030204" pitchFamily="34" charset="0"/>
              <a:ea typeface="Calibri" panose="020F0502020204030204" pitchFamily="34" charset="0"/>
              <a:cs typeface="Arial" panose="020B0604020202020204" pitchFamily="34" charset="0"/>
            </a:endParaRPr>
          </a:p>
          <a:p>
            <a:pPr marL="171450" lvl="0" indent="-171450" algn="justLow" rtl="1">
              <a:lnSpc>
                <a:spcPct val="150000"/>
              </a:lnSpc>
              <a:spcAft>
                <a:spcPts val="800"/>
              </a:spcAft>
              <a:buFont typeface="Wingdings" panose="05000000000000000000" pitchFamily="2" charset="2"/>
              <a:buChar char="§"/>
            </a:pPr>
            <a:r>
              <a:rPr lang="ar-SA" sz="1100" dirty="0">
                <a:latin typeface="Calibri" panose="020F0502020204030204" pitchFamily="34" charset="0"/>
                <a:ea typeface="Calibri" panose="020F0502020204030204" pitchFamily="34" charset="0"/>
                <a:cs typeface="Calibri" panose="020F0502020204030204" pitchFamily="34" charset="0"/>
              </a:rPr>
              <a:t>تم  إعادة  أسهم شركة شركة ياكو الطبية (ياكو) الى التداول اعتباراً من يوم الثلاثاء الموافق 17-11-2020.</a:t>
            </a:r>
            <a:endParaRPr lang="en-US" sz="11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endParaRPr lang="ar-SA" sz="1100" b="1" u="sng" dirty="0" smtClean="0">
              <a:latin typeface="Calibri" panose="020F0502020204030204" pitchFamily="34" charset="0"/>
              <a:ea typeface="Calibri" panose="020F0502020204030204" pitchFamily="34" charset="0"/>
              <a:cs typeface="Calibri" panose="020F0502020204030204" pitchFamily="34" charset="0"/>
            </a:endParaRPr>
          </a:p>
          <a:p>
            <a:pPr algn="justLow" rtl="1">
              <a:lnSpc>
                <a:spcPct val="150000"/>
              </a:lnSpc>
              <a:spcAft>
                <a:spcPts val="800"/>
              </a:spcAft>
            </a:pPr>
            <a:r>
              <a:rPr lang="ar-SA" sz="1100" b="1" u="sng" dirty="0" smtClean="0">
                <a:latin typeface="Calibri" panose="020F0502020204030204" pitchFamily="34" charset="0"/>
                <a:ea typeface="Calibri" panose="020F0502020204030204" pitchFamily="34" charset="0"/>
                <a:cs typeface="Calibri" panose="020F0502020204030204" pitchFamily="34" charset="0"/>
              </a:rPr>
              <a:t>أسعار </a:t>
            </a:r>
            <a:r>
              <a:rPr lang="ar-SA" sz="1100" b="1" u="sng" dirty="0" smtClean="0">
                <a:latin typeface="Calibri" panose="020F0502020204030204" pitchFamily="34" charset="0"/>
                <a:ea typeface="Calibri" panose="020F0502020204030204" pitchFamily="34" charset="0"/>
                <a:cs typeface="Calibri" panose="020F0502020204030204" pitchFamily="34" charset="0"/>
              </a:rPr>
              <a:t>النفط </a:t>
            </a:r>
            <a:endParaRPr lang="en-US" sz="1100" dirty="0" smtClean="0">
              <a:latin typeface="Calibri" panose="020F0502020204030204" pitchFamily="34" charset="0"/>
              <a:ea typeface="Calibri" panose="020F0502020204030204" pitchFamily="34" charset="0"/>
              <a:cs typeface="Arial" panose="020B0604020202020204" pitchFamily="34" charset="0"/>
            </a:endParaRPr>
          </a:p>
          <a:p>
            <a:pPr algn="justLow" rtl="1">
              <a:lnSpc>
                <a:spcPct val="150000"/>
              </a:lnSpc>
              <a:spcAft>
                <a:spcPts val="800"/>
              </a:spcAft>
            </a:pPr>
            <a:r>
              <a:rPr lang="ar-SA" sz="1050" dirty="0">
                <a:latin typeface="Calibri" panose="020F0502020204030204" pitchFamily="34" charset="0"/>
                <a:ea typeface="Calibri" panose="020F0502020204030204" pitchFamily="34" charset="0"/>
                <a:cs typeface="Calibri" panose="020F0502020204030204" pitchFamily="34" charset="0"/>
              </a:rPr>
              <a:t>واصلت أسعار النفط انتعاشها للأسبوع الثالث على التوالي، حيث نجح خام برنت من مواصلة رحلة الصعود والتي بدأت مطلع الشهر الجاري وصولا إلى عتبة ال 45 دولار أمريكي، يأتي هذا الإرتفاع بفعل آمال تمديد منظمة أوبك وحلفاؤها تخفيض الإنتاج أو تعميقا بشكل اكبر ، ناهيك عن إعلان بعض الشركات الأمريكية عن ايجابية وفعالية لقاحاتها</a:t>
            </a:r>
            <a:r>
              <a:rPr lang="ar-SA" sz="1050" dirty="0" smtClean="0">
                <a:latin typeface="Calibri" panose="020F0502020204030204" pitchFamily="34" charset="0"/>
                <a:ea typeface="Calibri" panose="020F0502020204030204" pitchFamily="34" charset="0"/>
                <a:cs typeface="Calibri" panose="020F0502020204030204" pitchFamily="34" charset="0"/>
              </a:rPr>
              <a:t>.</a:t>
            </a:r>
            <a:endParaRPr lang="en-US" sz="1050" dirty="0">
              <a:latin typeface="Calibri" panose="020F0502020204030204" pitchFamily="34" charset="0"/>
              <a:ea typeface="Calibri" panose="020F0502020204030204" pitchFamily="34" charset="0"/>
              <a:cs typeface="Arial" panose="020B0604020202020204" pitchFamily="34" charset="0"/>
            </a:endParaRPr>
          </a:p>
        </p:txBody>
      </p:sp>
      <p:sp>
        <p:nvSpPr>
          <p:cNvPr id="14" name="TextBox 13"/>
          <p:cNvSpPr txBox="1"/>
          <p:nvPr/>
        </p:nvSpPr>
        <p:spPr>
          <a:xfrm>
            <a:off x="167306" y="1184716"/>
            <a:ext cx="6576394"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ملخص أداء السوق خلال الأسبوع </a:t>
            </a:r>
            <a:endParaRPr lang="en-US" sz="1200" b="1" dirty="0" smtClean="0">
              <a:solidFill>
                <a:schemeClr val="bg1"/>
              </a:solidFill>
              <a:cs typeface="+mj-cs"/>
            </a:endParaRPr>
          </a:p>
        </p:txBody>
      </p:sp>
    </p:spTree>
    <p:extLst>
      <p:ext uri="{BB962C8B-B14F-4D97-AF65-F5344CB8AC3E}">
        <p14:creationId xmlns:p14="http://schemas.microsoft.com/office/powerpoint/2010/main" val="3764905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1"/>
          <p:cNvSpPr txBox="1">
            <a:spLocks/>
          </p:cNvSpPr>
          <p:nvPr/>
        </p:nvSpPr>
        <p:spPr>
          <a:xfrm>
            <a:off x="4343400" y="862586"/>
            <a:ext cx="2456363" cy="256028"/>
          </a:xfrm>
          <a:prstGeom prst="rect">
            <a:avLst/>
          </a:prstGeom>
        </p:spPr>
        <p:txBody>
          <a:bodyPr>
            <a:normAutofit fontScale="82500" lnSpcReduction="20000"/>
          </a:bodyPr>
          <a:lstStyle>
            <a:lvl1pPr algn="l" defTabSz="685857" rtl="0" eaLnBrk="1" latinLnBrk="0" hangingPunct="1">
              <a:lnSpc>
                <a:spcPct val="90000"/>
              </a:lnSpc>
              <a:spcBef>
                <a:spcPct val="0"/>
              </a:spcBef>
              <a:buNone/>
              <a:defRPr sz="3300" kern="1200">
                <a:solidFill>
                  <a:schemeClr val="tx1"/>
                </a:solidFill>
                <a:latin typeface="+mj-lt"/>
                <a:ea typeface="+mj-ea"/>
                <a:cs typeface="+mj-cs"/>
              </a:defRPr>
            </a:lvl1pPr>
          </a:lstStyle>
          <a:p>
            <a:pPr algn="r"/>
            <a:r>
              <a:rPr lang="ar-SA" sz="1800" dirty="0" smtClean="0"/>
              <a:t>مؤشرات قطاعات </a:t>
            </a:r>
            <a:r>
              <a:rPr lang="ar-KW" sz="1800" dirty="0" smtClean="0"/>
              <a:t>بورصة </a:t>
            </a:r>
            <a:r>
              <a:rPr lang="ar-SA" sz="1800" dirty="0" smtClean="0"/>
              <a:t>الكويت</a:t>
            </a:r>
            <a:endParaRPr lang="en-GB" sz="1800" dirty="0"/>
          </a:p>
        </p:txBody>
      </p:sp>
      <p:cxnSp>
        <p:nvCxnSpPr>
          <p:cNvPr id="4" name="Straight Connector 3"/>
          <p:cNvCxnSpPr/>
          <p:nvPr/>
        </p:nvCxnSpPr>
        <p:spPr>
          <a:xfrm>
            <a:off x="0" y="1143000"/>
            <a:ext cx="6858000" cy="0"/>
          </a:xfrm>
          <a:prstGeom prst="line">
            <a:avLst/>
          </a:prstGeom>
        </p:spPr>
        <p:style>
          <a:lnRef idx="1">
            <a:schemeClr val="dk1"/>
          </a:lnRef>
          <a:fillRef idx="0">
            <a:schemeClr val="dk1"/>
          </a:fillRef>
          <a:effectRef idx="0">
            <a:schemeClr val="dk1"/>
          </a:effectRef>
          <a:fontRef idx="minor">
            <a:schemeClr val="tx1"/>
          </a:fontRef>
        </p:style>
      </p:cxnSp>
      <p:sp>
        <p:nvSpPr>
          <p:cNvPr id="9" name="Slide Number Placeholder 8"/>
          <p:cNvSpPr>
            <a:spLocks noGrp="1"/>
          </p:cNvSpPr>
          <p:nvPr>
            <p:ph type="sldNum" sz="quarter" idx="12"/>
          </p:nvPr>
        </p:nvSpPr>
        <p:spPr/>
        <p:txBody>
          <a:bodyPr/>
          <a:lstStyle/>
          <a:p>
            <a:fld id="{87137B89-8CE1-40D6-81D6-7E13319A8EB3}" type="slidenum">
              <a:rPr lang="en-US" smtClean="0"/>
              <a:t>3</a:t>
            </a:fld>
            <a:endParaRPr lang="en-US" dirty="0"/>
          </a:p>
        </p:txBody>
      </p:sp>
      <p:sp>
        <p:nvSpPr>
          <p:cNvPr id="12" name="Rectangle 11"/>
          <p:cNvSpPr/>
          <p:nvPr/>
        </p:nvSpPr>
        <p:spPr>
          <a:xfrm>
            <a:off x="5016137" y="1161738"/>
            <a:ext cx="1727563" cy="42724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r>
              <a:rPr lang="ar-SA" sz="1000" dirty="0"/>
              <a:t>أ</a:t>
            </a:r>
            <a:r>
              <a:rPr lang="ar-SA" sz="1000" dirty="0" smtClean="0"/>
              <a:t>غ</a:t>
            </a:r>
            <a:r>
              <a:rPr lang="ar-KW" sz="1000" dirty="0" smtClean="0"/>
              <a:t>لقت</a:t>
            </a:r>
            <a:r>
              <a:rPr lang="ar-SA" sz="1000" dirty="0" smtClean="0"/>
              <a:t> </a:t>
            </a:r>
            <a:r>
              <a:rPr lang="ar-KW" sz="1000" dirty="0" smtClean="0"/>
              <a:t>مؤشرات</a:t>
            </a:r>
            <a:r>
              <a:rPr lang="ar-SA" sz="1000" dirty="0" smtClean="0"/>
              <a:t> </a:t>
            </a:r>
            <a:r>
              <a:rPr lang="ar-SA" sz="1000" dirty="0"/>
              <a:t>قطاعات السوق </a:t>
            </a:r>
            <a:r>
              <a:rPr lang="ar-KW" sz="1000" dirty="0" smtClean="0"/>
              <a:t>على</a:t>
            </a:r>
            <a:r>
              <a:rPr lang="ar-SA" sz="1000" dirty="0" smtClean="0"/>
              <a:t> تباين خلال </a:t>
            </a:r>
            <a:r>
              <a:rPr lang="ar-KW" sz="1000" dirty="0" smtClean="0"/>
              <a:t>تداولات الأسبوع </a:t>
            </a:r>
            <a:r>
              <a:rPr lang="ar-KW" sz="1000" dirty="0"/>
              <a:t>مقارنة مع </a:t>
            </a:r>
            <a:r>
              <a:rPr lang="ar-KW" sz="1000" dirty="0" smtClean="0"/>
              <a:t>الأسبوع الماضي</a:t>
            </a:r>
            <a:r>
              <a:rPr lang="ar-SA" sz="1000" dirty="0" smtClean="0"/>
              <a:t>، حيث تصدر قطاع</a:t>
            </a:r>
            <a:r>
              <a:rPr lang="ar-SA" sz="1000" dirty="0"/>
              <a:t> </a:t>
            </a:r>
            <a:r>
              <a:rPr lang="ar-SA" sz="1000" dirty="0" smtClean="0"/>
              <a:t>التكنولوجيا الرابحين بنسبة 11.8%، تلاه قطاع النفط والغاز بنسبة 6.3%، في حين تراجع </a:t>
            </a:r>
            <a:r>
              <a:rPr lang="ar-SA" sz="1000" dirty="0"/>
              <a:t>قطاع </a:t>
            </a:r>
            <a:r>
              <a:rPr lang="ar-SA" sz="1000" dirty="0" smtClean="0"/>
              <a:t>السلع الإستهلاكية بنسبة 1.9%، وقطاع التأمين بنسبة 1.1%.</a:t>
            </a:r>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r>
              <a:rPr lang="ar-KW" sz="1000" dirty="0"/>
              <a:t>خلال </a:t>
            </a:r>
            <a:r>
              <a:rPr lang="ar-KW" sz="1000" dirty="0" smtClean="0"/>
              <a:t>تداولات الأسبوع ا</a:t>
            </a:r>
            <a:r>
              <a:rPr lang="ar-SA" sz="1000" dirty="0"/>
              <a:t>حتل </a:t>
            </a:r>
            <a:r>
              <a:rPr lang="ar-SA" sz="1000" dirty="0" smtClean="0"/>
              <a:t>قطاع</a:t>
            </a:r>
            <a:r>
              <a:rPr lang="ar-KW" sz="1000" dirty="0" smtClean="0"/>
              <a:t> </a:t>
            </a:r>
            <a:r>
              <a:rPr lang="ar-KW" sz="1000" dirty="0"/>
              <a:t>البنوك </a:t>
            </a:r>
            <a:r>
              <a:rPr lang="ar-KW" sz="1000" dirty="0" smtClean="0"/>
              <a:t>وقطاع</a:t>
            </a:r>
            <a:r>
              <a:rPr lang="ar-SA" sz="1000" dirty="0" smtClean="0"/>
              <a:t> الصناعة وقطاع الإتصالات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القيمة المتداولة بنسبة </a:t>
            </a:r>
            <a:r>
              <a:rPr lang="ar-SA" sz="1000" dirty="0" smtClean="0"/>
              <a:t>61.1</a:t>
            </a:r>
            <a:r>
              <a:rPr lang="ar-KW" sz="1000" dirty="0" smtClean="0"/>
              <a:t>%</a:t>
            </a:r>
            <a:r>
              <a:rPr lang="ar-SA" sz="1000" dirty="0" smtClean="0"/>
              <a:t>، 10.5% 9.1%</a:t>
            </a:r>
            <a:r>
              <a:rPr lang="ar-KW" sz="1000" dirty="0" smtClean="0"/>
              <a:t> </a:t>
            </a:r>
            <a:r>
              <a:rPr lang="ar-KW" sz="1000" dirty="0"/>
              <a:t>على التوالي.</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r>
              <a:rPr lang="ar-KW" sz="1000" dirty="0" smtClean="0"/>
              <a:t>خلال </a:t>
            </a:r>
            <a:r>
              <a:rPr lang="ar-KW" sz="1000" dirty="0"/>
              <a:t>تداولات الأسبوع ا</a:t>
            </a:r>
            <a:r>
              <a:rPr lang="ar-SA" sz="1000" dirty="0"/>
              <a:t>حتل قطاع</a:t>
            </a:r>
            <a:r>
              <a:rPr lang="ar-KW" sz="1000" dirty="0"/>
              <a:t> </a:t>
            </a:r>
            <a:r>
              <a:rPr lang="ar-SA" sz="1000" dirty="0"/>
              <a:t>البنوك </a:t>
            </a:r>
            <a:r>
              <a:rPr lang="ar-SA" sz="1000" dirty="0" smtClean="0"/>
              <a:t>وقطاع الخدمات المالية </a:t>
            </a:r>
            <a:r>
              <a:rPr lang="ar-KW" sz="1000" dirty="0" smtClean="0"/>
              <a:t>وقطاع </a:t>
            </a:r>
            <a:r>
              <a:rPr lang="ar-SA" sz="1000" dirty="0" smtClean="0"/>
              <a:t>العقار </a:t>
            </a:r>
            <a:r>
              <a:rPr lang="ar-KW" sz="1000" dirty="0" smtClean="0"/>
              <a:t>المر</a:t>
            </a:r>
            <a:r>
              <a:rPr lang="ar-SA" sz="1000" dirty="0"/>
              <a:t>اتب الأولى</a:t>
            </a:r>
            <a:r>
              <a:rPr lang="ar-KW" sz="1000" dirty="0"/>
              <a:t> </a:t>
            </a:r>
            <a:r>
              <a:rPr lang="ar-SA" sz="1000" dirty="0"/>
              <a:t>من </a:t>
            </a:r>
            <a:r>
              <a:rPr lang="ar-KW" sz="1000" dirty="0"/>
              <a:t>حيث </a:t>
            </a:r>
            <a:r>
              <a:rPr lang="ar-SA" sz="1000" dirty="0"/>
              <a:t>إجمالي</a:t>
            </a:r>
            <a:r>
              <a:rPr lang="ar-KW" sz="1000" dirty="0"/>
              <a:t> الكمية المتداولة بنسبة </a:t>
            </a:r>
            <a:r>
              <a:rPr lang="ar-SA" sz="1000" dirty="0" smtClean="0"/>
              <a:t>37.5</a:t>
            </a:r>
            <a:r>
              <a:rPr lang="ar-KW" sz="1000" dirty="0" smtClean="0"/>
              <a:t>%</a:t>
            </a:r>
            <a:r>
              <a:rPr lang="ar-SA" sz="1000" dirty="0" smtClean="0"/>
              <a:t>،</a:t>
            </a:r>
            <a:r>
              <a:rPr lang="ar-KW" sz="1000" dirty="0" smtClean="0"/>
              <a:t> </a:t>
            </a:r>
            <a:r>
              <a:rPr lang="ar-SA" sz="1000" dirty="0" smtClean="0"/>
              <a:t>27.1</a:t>
            </a:r>
            <a:r>
              <a:rPr lang="ar-KW" sz="1000" dirty="0" smtClean="0"/>
              <a:t>%و</a:t>
            </a:r>
            <a:r>
              <a:rPr lang="ar-SA" sz="1000" dirty="0" smtClean="0"/>
              <a:t> 15.4%</a:t>
            </a:r>
            <a:r>
              <a:rPr lang="ar-KW" sz="1000" dirty="0" smtClean="0"/>
              <a:t> على </a:t>
            </a:r>
            <a:r>
              <a:rPr lang="ar-KW" sz="1000" dirty="0"/>
              <a:t>التوالي.</a:t>
            </a:r>
          </a:p>
        </p:txBody>
      </p:sp>
      <p:sp>
        <p:nvSpPr>
          <p:cNvPr id="21" name="TextBox 20"/>
          <p:cNvSpPr txBox="1"/>
          <p:nvPr/>
        </p:nvSpPr>
        <p:spPr>
          <a:xfrm>
            <a:off x="3647928" y="5574010"/>
            <a:ext cx="3088481"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مساهمة القطاعات من حيث قيمة </a:t>
            </a:r>
            <a:r>
              <a:rPr lang="ar-SA" sz="1200" b="1" dirty="0" smtClean="0">
                <a:solidFill>
                  <a:schemeClr val="bg1"/>
                </a:solidFill>
                <a:cs typeface="+mj-cs"/>
              </a:rPr>
              <a:t>الأسهم المتداولة</a:t>
            </a:r>
            <a:endParaRPr lang="en-US" sz="1200" b="1" dirty="0" smtClean="0">
              <a:solidFill>
                <a:schemeClr val="bg1"/>
              </a:solidFill>
              <a:cs typeface="+mj-cs"/>
            </a:endParaRPr>
          </a:p>
        </p:txBody>
      </p:sp>
      <p:sp>
        <p:nvSpPr>
          <p:cNvPr id="22" name="TextBox 21"/>
          <p:cNvSpPr txBox="1"/>
          <p:nvPr/>
        </p:nvSpPr>
        <p:spPr>
          <a:xfrm>
            <a:off x="174443" y="5573748"/>
            <a:ext cx="3018200" cy="184666"/>
          </a:xfrm>
          <a:prstGeom prst="rect">
            <a:avLst/>
          </a:prstGeom>
          <a:solidFill>
            <a:srgbClr val="963634"/>
          </a:solidFill>
        </p:spPr>
        <p:txBody>
          <a:bodyPr wrap="square" lIns="0" tIns="0" rIns="0" bIns="0" rtlCol="0">
            <a:spAutoFit/>
          </a:bodyPr>
          <a:lstStyle/>
          <a:p>
            <a:pPr algn="ctr"/>
            <a:r>
              <a:rPr lang="ar-KW" sz="1200" b="1" dirty="0">
                <a:solidFill>
                  <a:schemeClr val="bg1"/>
                </a:solidFill>
              </a:rPr>
              <a:t>مساهمة القطاعات من حيث </a:t>
            </a:r>
            <a:r>
              <a:rPr lang="ar-KW" sz="1200" b="1" dirty="0" smtClean="0">
                <a:solidFill>
                  <a:schemeClr val="bg1"/>
                </a:solidFill>
              </a:rPr>
              <a:t>كمية </a:t>
            </a:r>
            <a:r>
              <a:rPr lang="ar-SA" sz="1200" b="1" dirty="0">
                <a:solidFill>
                  <a:schemeClr val="bg1"/>
                </a:solidFill>
              </a:rPr>
              <a:t>الأسهم المتداولة</a:t>
            </a:r>
            <a:endParaRPr lang="en-US" sz="1200" b="1" dirty="0">
              <a:solidFill>
                <a:schemeClr val="bg1"/>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2708888135"/>
              </p:ext>
            </p:extLst>
          </p:nvPr>
        </p:nvGraphicFramePr>
        <p:xfrm>
          <a:off x="3502671" y="5762625"/>
          <a:ext cx="3233738" cy="2743200"/>
        </p:xfrm>
        <a:graphic>
          <a:graphicData uri="http://schemas.openxmlformats.org/presentationml/2006/ole">
            <mc:AlternateContent xmlns:mc="http://schemas.openxmlformats.org/markup-compatibility/2006">
              <mc:Choice xmlns:v="urn:schemas-microsoft-com:vml" Requires="v">
                <p:oleObj spid="_x0000_s135946" name="Worksheet" r:id="rId5" imgW="4572000" imgH="2743200" progId="Excel.Sheet.12">
                  <p:link updateAutomatic="1"/>
                </p:oleObj>
              </mc:Choice>
              <mc:Fallback>
                <p:oleObj name="Worksheet" r:id="rId5" imgW="4572000" imgH="2743200" progId="Excel.Sheet.12">
                  <p:link updateAutomatic="1"/>
                  <p:pic>
                    <p:nvPicPr>
                      <p:cNvPr id="0" name=""/>
                      <p:cNvPicPr/>
                      <p:nvPr/>
                    </p:nvPicPr>
                    <p:blipFill>
                      <a:blip r:embed="rId6"/>
                      <a:stretch>
                        <a:fillRect/>
                      </a:stretch>
                    </p:blipFill>
                    <p:spPr>
                      <a:xfrm>
                        <a:off x="3502671" y="5762625"/>
                        <a:ext cx="3233738" cy="27432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676712284"/>
              </p:ext>
            </p:extLst>
          </p:nvPr>
        </p:nvGraphicFramePr>
        <p:xfrm>
          <a:off x="177800" y="5762625"/>
          <a:ext cx="3154363" cy="2743200"/>
        </p:xfrm>
        <a:graphic>
          <a:graphicData uri="http://schemas.openxmlformats.org/presentationml/2006/ole">
            <mc:AlternateContent xmlns:mc="http://schemas.openxmlformats.org/markup-compatibility/2006">
              <mc:Choice xmlns:v="urn:schemas-microsoft-com:vml" Requires="v">
                <p:oleObj spid="_x0000_s135947" name="Worksheet" r:id="rId7" imgW="4572000" imgH="2743200" progId="Excel.Sheet.12">
                  <p:link updateAutomatic="1"/>
                </p:oleObj>
              </mc:Choice>
              <mc:Fallback>
                <p:oleObj name="Worksheet" r:id="rId7" imgW="4572000" imgH="2743200" progId="Excel.Sheet.12">
                  <p:link updateAutomatic="1"/>
                  <p:pic>
                    <p:nvPicPr>
                      <p:cNvPr id="0" name=""/>
                      <p:cNvPicPr/>
                      <p:nvPr/>
                    </p:nvPicPr>
                    <p:blipFill>
                      <a:blip r:embed="rId8"/>
                      <a:stretch>
                        <a:fillRect/>
                      </a:stretch>
                    </p:blipFill>
                    <p:spPr>
                      <a:xfrm>
                        <a:off x="177800" y="5762625"/>
                        <a:ext cx="3154363" cy="27432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515020543"/>
              </p:ext>
            </p:extLst>
          </p:nvPr>
        </p:nvGraphicFramePr>
        <p:xfrm>
          <a:off x="500063" y="1258474"/>
          <a:ext cx="4410075" cy="3067050"/>
        </p:xfrm>
        <a:graphic>
          <a:graphicData uri="http://schemas.openxmlformats.org/presentationml/2006/ole">
            <mc:AlternateContent xmlns:mc="http://schemas.openxmlformats.org/markup-compatibility/2006">
              <mc:Choice xmlns:v="urn:schemas-microsoft-com:vml" Requires="v">
                <p:oleObj spid="_x0000_s135948" name="Worksheet" r:id="rId9" imgW="4410038" imgH="3066984" progId="Excel.Sheet.12">
                  <p:link updateAutomatic="1"/>
                </p:oleObj>
              </mc:Choice>
              <mc:Fallback>
                <p:oleObj name="Worksheet" r:id="rId9" imgW="4410038" imgH="3066984" progId="Excel.Sheet.12">
                  <p:link updateAutomatic="1"/>
                  <p:pic>
                    <p:nvPicPr>
                      <p:cNvPr id="0" name=""/>
                      <p:cNvPicPr/>
                      <p:nvPr/>
                    </p:nvPicPr>
                    <p:blipFill>
                      <a:blip r:embed="rId10"/>
                      <a:stretch>
                        <a:fillRect/>
                      </a:stretch>
                    </p:blipFill>
                    <p:spPr>
                      <a:xfrm>
                        <a:off x="500063" y="1258474"/>
                        <a:ext cx="4410075" cy="3067050"/>
                      </a:xfrm>
                      <a:prstGeom prst="rect">
                        <a:avLst/>
                      </a:prstGeom>
                    </p:spPr>
                  </p:pic>
                </p:oleObj>
              </mc:Fallback>
            </mc:AlternateContent>
          </a:graphicData>
        </a:graphic>
      </p:graphicFrame>
    </p:spTree>
    <p:extLst>
      <p:ext uri="{BB962C8B-B14F-4D97-AF65-F5344CB8AC3E}">
        <p14:creationId xmlns:p14="http://schemas.microsoft.com/office/powerpoint/2010/main" val="966187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465903" y="838200"/>
            <a:ext cx="1338828"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الأول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4</a:t>
            </a:fld>
            <a:endParaRPr lang="en-US" dirty="0"/>
          </a:p>
        </p:txBody>
      </p:sp>
      <p:sp>
        <p:nvSpPr>
          <p:cNvPr id="16" name="Rectangle 15"/>
          <p:cNvSpPr/>
          <p:nvPr/>
        </p:nvSpPr>
        <p:spPr>
          <a:xfrm>
            <a:off x="4101736" y="5281916"/>
            <a:ext cx="2575287" cy="3060895"/>
          </a:xfrm>
          <a:prstGeom prst="rect">
            <a:avLst/>
          </a:prstGeom>
          <a:solidFill>
            <a:schemeClr val="bg1">
              <a:lumMod val="95000"/>
            </a:schemeClr>
          </a:solidFill>
          <a:ln w="15875" cap="flat" cmpd="sng" algn="ctr">
            <a:noFill/>
            <a:prstDash val="sysDash"/>
          </a:ln>
          <a:effectLst/>
        </p:spPr>
        <p:txBody>
          <a:bodyPr numCol="1" rtlCol="0" anchor="ctr"/>
          <a:lstStyle/>
          <a:p>
            <a:pPr marL="0" lvl="2" algn="justLow" rtl="1">
              <a:buClr>
                <a:prstClr val="black"/>
              </a:buClr>
              <a:defRPr/>
            </a:pPr>
            <a:endParaRPr lang="ar-SA"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smtClean="0"/>
              <a:t>تصدر سهم</a:t>
            </a:r>
            <a:r>
              <a:rPr lang="ar-KW" sz="1000" dirty="0" smtClean="0"/>
              <a:t> </a:t>
            </a:r>
            <a:r>
              <a:rPr lang="ar-SA" sz="1000" dirty="0" smtClean="0"/>
              <a:t>بنك الكويت الوطني قائمة </a:t>
            </a:r>
            <a:r>
              <a:rPr lang="ar-SA" sz="1000" dirty="0"/>
              <a:t>الأسهم الأعلى تداولا من حيث قيمة </a:t>
            </a:r>
            <a:r>
              <a:rPr lang="ar-SA" sz="1000" dirty="0" smtClean="0"/>
              <a:t>الأسهم </a:t>
            </a:r>
            <a:r>
              <a:rPr lang="ar-SA" sz="1000" dirty="0"/>
              <a:t>المتداولة خلال </a:t>
            </a:r>
            <a:r>
              <a:rPr lang="ar-KW" sz="1000" dirty="0"/>
              <a:t>تداولات الأسبوع </a:t>
            </a:r>
            <a:r>
              <a:rPr lang="ar-SA" sz="1000" dirty="0" smtClean="0"/>
              <a:t>بقيمة </a:t>
            </a:r>
            <a:r>
              <a:rPr lang="ar-SA" sz="1000" dirty="0"/>
              <a:t>تداول بلغت </a:t>
            </a:r>
            <a:r>
              <a:rPr lang="ar-SA" sz="1000" dirty="0" smtClean="0"/>
              <a:t>58.9</a:t>
            </a:r>
            <a:r>
              <a:rPr lang="ar-KW" sz="1000" dirty="0" smtClean="0"/>
              <a:t> </a:t>
            </a:r>
            <a:r>
              <a:rPr lang="ar-SA" sz="1000" dirty="0" smtClean="0"/>
              <a:t>مليون د.ك</a:t>
            </a:r>
            <a:r>
              <a:rPr lang="ar-KW" sz="1000" dirty="0" smtClean="0"/>
              <a:t>،</a:t>
            </a:r>
            <a:r>
              <a:rPr lang="ar-SA" sz="1000" dirty="0" smtClean="0"/>
              <a:t> </a:t>
            </a:r>
            <a:r>
              <a:rPr lang="ar-SA" sz="1000" dirty="0"/>
              <a:t>لينهي بذلك </a:t>
            </a:r>
            <a:r>
              <a:rPr lang="ar-KW" sz="1000" dirty="0"/>
              <a:t>تداولات الأسبوع </a:t>
            </a:r>
            <a:r>
              <a:rPr lang="ar-SA" sz="1000" dirty="0" smtClean="0"/>
              <a:t>عند سعر 825 فلس متراجعا بنسبة 0.5%</a:t>
            </a:r>
            <a:r>
              <a:rPr lang="ar-KW" sz="1000" dirty="0" smtClean="0"/>
              <a:t>،</a:t>
            </a:r>
            <a:r>
              <a:rPr lang="ar-SA" sz="1000" dirty="0" smtClean="0"/>
              <a:t> وجاء سهم </a:t>
            </a:r>
            <a:r>
              <a:rPr lang="ar-SA" sz="1000" dirty="0"/>
              <a:t>التمويل الكويتي بالمركز </a:t>
            </a:r>
            <a:r>
              <a:rPr lang="ar-SA" sz="1000" dirty="0" smtClean="0"/>
              <a:t>الثاني </a:t>
            </a:r>
            <a:r>
              <a:rPr lang="ar-SA" sz="1000" dirty="0"/>
              <a:t>بقيمة تداول بلغ</a:t>
            </a:r>
            <a:r>
              <a:rPr lang="ar-KW" sz="1000" dirty="0"/>
              <a:t>ت</a:t>
            </a:r>
            <a:r>
              <a:rPr lang="ar-SA" sz="1000" dirty="0"/>
              <a:t> </a:t>
            </a:r>
            <a:r>
              <a:rPr lang="ar-SA" sz="1000" dirty="0" smtClean="0"/>
              <a:t>40</a:t>
            </a:r>
            <a:r>
              <a:rPr lang="ar-KW" sz="1000" dirty="0" smtClean="0"/>
              <a:t> </a:t>
            </a:r>
            <a:r>
              <a:rPr lang="ar-SA" sz="1000" dirty="0"/>
              <a:t>مليون د.ك لينهي بذلك </a:t>
            </a:r>
            <a:r>
              <a:rPr lang="ar-KW" sz="1000" dirty="0"/>
              <a:t>تداولات الأسبوع </a:t>
            </a:r>
            <a:r>
              <a:rPr lang="ar-SA" sz="1000" dirty="0" smtClean="0"/>
              <a:t>عند </a:t>
            </a:r>
            <a:r>
              <a:rPr lang="ar-SA" sz="1000" dirty="0"/>
              <a:t>سعر </a:t>
            </a:r>
            <a:r>
              <a:rPr lang="ar-SA" sz="1000" dirty="0" smtClean="0"/>
              <a:t>687 فلس مرتفعا بنسبة 1%، </a:t>
            </a:r>
            <a:r>
              <a:rPr lang="ar-KW" sz="1000" dirty="0" smtClean="0"/>
              <a:t>ثم </a:t>
            </a:r>
            <a:r>
              <a:rPr lang="ar-SA" sz="1000" dirty="0"/>
              <a:t>جاء </a:t>
            </a:r>
            <a:r>
              <a:rPr lang="ar-SA" sz="1000" dirty="0" smtClean="0"/>
              <a:t>سهم</a:t>
            </a:r>
            <a:r>
              <a:rPr lang="ar-KW" sz="1000" dirty="0" smtClean="0"/>
              <a:t> </a:t>
            </a:r>
            <a:r>
              <a:rPr lang="ar-SA" sz="1000" dirty="0" smtClean="0"/>
              <a:t>شركة الإتصالات المتنقلة بالمركز </a:t>
            </a:r>
            <a:r>
              <a:rPr lang="ar-KW" sz="1000" dirty="0"/>
              <a:t>الثالث</a:t>
            </a:r>
            <a:r>
              <a:rPr lang="ar-SA" sz="1000" dirty="0"/>
              <a:t> بقيمة تداول </a:t>
            </a:r>
            <a:r>
              <a:rPr lang="ar-SA" sz="1000" dirty="0" smtClean="0"/>
              <a:t>بلغت 21.5 مليون </a:t>
            </a:r>
            <a:r>
              <a:rPr lang="ar-SA" sz="1000" dirty="0"/>
              <a:t>د.ك لينهي بذلك </a:t>
            </a:r>
            <a:r>
              <a:rPr lang="ar-KW" sz="1000" dirty="0"/>
              <a:t>تداولات الأسبوع </a:t>
            </a:r>
            <a:r>
              <a:rPr lang="ar-SA" sz="1000" dirty="0" smtClean="0"/>
              <a:t>عند </a:t>
            </a:r>
            <a:r>
              <a:rPr lang="ar-SA" sz="1000" dirty="0"/>
              <a:t>سعر </a:t>
            </a:r>
            <a:r>
              <a:rPr lang="ar-SA" sz="1000" dirty="0" smtClean="0"/>
              <a:t>625 فلس</a:t>
            </a:r>
            <a:r>
              <a:rPr lang="ar-SA" sz="1000" dirty="0"/>
              <a:t> </a:t>
            </a:r>
            <a:r>
              <a:rPr lang="ar-SA" sz="1000" dirty="0" smtClean="0"/>
              <a:t>مرتفعا بنسبة 1.5%.</a:t>
            </a:r>
            <a:endParaRPr lang="ar-KW" sz="1000" dirty="0"/>
          </a:p>
          <a:p>
            <a:pPr marL="0" lvl="2" algn="justLow" rtl="1">
              <a:buClr>
                <a:prstClr val="black"/>
              </a:buClr>
              <a:defRPr/>
            </a:pPr>
            <a:endParaRPr lang="ar-KW" sz="1000" dirty="0"/>
          </a:p>
          <a:p>
            <a:pPr marL="171450" lvl="2" indent="-171450" algn="justLow" rtl="1">
              <a:buClr>
                <a:prstClr val="black"/>
              </a:buClr>
              <a:buFont typeface="Arial" panose="020B0604020202020204" pitchFamily="34" charset="0"/>
              <a:buChar char="•"/>
              <a:defRPr/>
            </a:pPr>
            <a:endParaRPr lang="en-US" sz="1000" dirty="0"/>
          </a:p>
          <a:p>
            <a:pPr marL="171450" lvl="2" indent="-171450" algn="justLow" rtl="1">
              <a:buClr>
                <a:prstClr val="black"/>
              </a:buClr>
              <a:buFont typeface="Arial" panose="020B0604020202020204" pitchFamily="34" charset="0"/>
              <a:buChar char="•"/>
              <a:defRPr/>
            </a:pPr>
            <a:r>
              <a:rPr lang="ar-KW" sz="1000" dirty="0"/>
              <a:t>في السوق الأول </a:t>
            </a:r>
            <a:r>
              <a:rPr lang="ar-SA" sz="1000" dirty="0"/>
              <a:t>احتل</a:t>
            </a:r>
            <a:r>
              <a:rPr lang="ar-KW" sz="1000" dirty="0"/>
              <a:t> بنك الكويت الوطني المرتبة الأولى من حيث القيمة الرأسمالية بقيمة </a:t>
            </a:r>
            <a:r>
              <a:rPr lang="ar-SA" sz="1000" dirty="0" smtClean="0"/>
              <a:t>5,651</a:t>
            </a:r>
            <a:r>
              <a:rPr lang="ar-KW" sz="1000" dirty="0" smtClean="0"/>
              <a:t> </a:t>
            </a:r>
            <a:r>
              <a:rPr lang="ar-KW" sz="1000" dirty="0"/>
              <a:t>مليون </a:t>
            </a:r>
            <a:r>
              <a:rPr lang="ar-KW" sz="1000" dirty="0" smtClean="0"/>
              <a:t>د.ك</a:t>
            </a:r>
            <a:r>
              <a:rPr lang="ar-SA" sz="1000" dirty="0" smtClean="0"/>
              <a:t>،</a:t>
            </a:r>
            <a:r>
              <a:rPr lang="ar-KW" sz="1000" dirty="0" smtClean="0"/>
              <a:t> </a:t>
            </a:r>
            <a:r>
              <a:rPr lang="ar-KW" sz="1000" dirty="0"/>
              <a:t>ثم حل بيت التمويل الكويتي بالمرتبة الثانية بقيمة رأسمالية بلغت </a:t>
            </a:r>
            <a:r>
              <a:rPr lang="ar-SA" sz="1000" dirty="0" smtClean="0"/>
              <a:t>5,272</a:t>
            </a:r>
            <a:r>
              <a:rPr lang="ar-KW" sz="1000" dirty="0" smtClean="0"/>
              <a:t> </a:t>
            </a:r>
            <a:r>
              <a:rPr lang="ar-KW" sz="1000" dirty="0"/>
              <a:t>مليون </a:t>
            </a:r>
            <a:r>
              <a:rPr lang="ar-KW" sz="1000" dirty="0" smtClean="0"/>
              <a:t>د.ك</a:t>
            </a:r>
            <a:r>
              <a:rPr lang="ar-SA" sz="1000" dirty="0" smtClean="0"/>
              <a:t>،</a:t>
            </a:r>
            <a:r>
              <a:rPr lang="ar-KW" sz="1000" dirty="0" smtClean="0"/>
              <a:t> </a:t>
            </a:r>
            <a:r>
              <a:rPr lang="ar-KW" sz="1000" dirty="0"/>
              <a:t>ثم </a:t>
            </a:r>
            <a:r>
              <a:rPr lang="ar-SA" sz="1000" dirty="0" smtClean="0"/>
              <a:t>شركة الإتصالات المتنقلة </a:t>
            </a:r>
            <a:r>
              <a:rPr lang="ar-KW" sz="1000" dirty="0" smtClean="0"/>
              <a:t>بالمرتبة </a:t>
            </a:r>
            <a:r>
              <a:rPr lang="ar-KW" sz="1000" dirty="0"/>
              <a:t>الثالثة بقيمة رأسمالية بلغت </a:t>
            </a:r>
            <a:r>
              <a:rPr lang="ar-SA" sz="1000" dirty="0" smtClean="0"/>
              <a:t>2,704</a:t>
            </a:r>
            <a:r>
              <a:rPr lang="ar-KW" sz="1000" dirty="0" smtClean="0"/>
              <a:t> </a:t>
            </a:r>
            <a:r>
              <a:rPr lang="ar-KW" sz="1000" dirty="0"/>
              <a:t>مليون </a:t>
            </a:r>
            <a:r>
              <a:rPr lang="ar-KW" sz="1000" dirty="0" smtClean="0"/>
              <a:t>د.ك</a:t>
            </a:r>
            <a:r>
              <a:rPr lang="ar-SA" sz="1000" dirty="0" smtClean="0"/>
              <a:t>.</a:t>
            </a:r>
            <a:endParaRPr lang="ar-KW" sz="1000" dirty="0"/>
          </a:p>
        </p:txBody>
      </p:sp>
      <p:sp>
        <p:nvSpPr>
          <p:cNvPr id="17" name="TextBox 16"/>
          <p:cNvSpPr txBox="1"/>
          <p:nvPr/>
        </p:nvSpPr>
        <p:spPr>
          <a:xfrm>
            <a:off x="114301" y="5277666"/>
            <a:ext cx="3886199"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الأول</a:t>
            </a:r>
            <a:endParaRPr lang="en-US" sz="1200" b="1" dirty="0" smtClean="0">
              <a:solidFill>
                <a:schemeClr val="bg1"/>
              </a:solidFill>
              <a:cs typeface="+mj-cs"/>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736838818"/>
              </p:ext>
            </p:extLst>
          </p:nvPr>
        </p:nvGraphicFramePr>
        <p:xfrm>
          <a:off x="152400" y="1138238"/>
          <a:ext cx="6591300" cy="4029075"/>
        </p:xfrm>
        <a:graphic>
          <a:graphicData uri="http://schemas.openxmlformats.org/presentationml/2006/ole">
            <mc:AlternateContent xmlns:mc="http://schemas.openxmlformats.org/markup-compatibility/2006">
              <mc:Choice xmlns:v="urn:schemas-microsoft-com:vml" Requires="v">
                <p:oleObj spid="_x0000_s136478" name="Worksheet" r:id="rId5" imgW="6658087" imgH="4029075" progId="Excel.Sheet.12">
                  <p:link updateAutomatic="1"/>
                </p:oleObj>
              </mc:Choice>
              <mc:Fallback>
                <p:oleObj name="Worksheet" r:id="rId5" imgW="6658087" imgH="4029075" progId="Excel.Sheet.12">
                  <p:link updateAutomatic="1"/>
                  <p:pic>
                    <p:nvPicPr>
                      <p:cNvPr id="0" name=""/>
                      <p:cNvPicPr/>
                      <p:nvPr/>
                    </p:nvPicPr>
                    <p:blipFill>
                      <a:blip r:embed="rId6"/>
                      <a:stretch>
                        <a:fillRect/>
                      </a:stretch>
                    </p:blipFill>
                    <p:spPr>
                      <a:xfrm>
                        <a:off x="152400" y="1138238"/>
                        <a:ext cx="6591300" cy="40290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772166906"/>
              </p:ext>
            </p:extLst>
          </p:nvPr>
        </p:nvGraphicFramePr>
        <p:xfrm>
          <a:off x="152400" y="5462332"/>
          <a:ext cx="3848100" cy="2905125"/>
        </p:xfrm>
        <a:graphic>
          <a:graphicData uri="http://schemas.openxmlformats.org/presentationml/2006/ole">
            <mc:AlternateContent xmlns:mc="http://schemas.openxmlformats.org/markup-compatibility/2006">
              <mc:Choice xmlns:v="urn:schemas-microsoft-com:vml" Requires="v">
                <p:oleObj spid="_x0000_s136479" name="Worksheet" r:id="rId7" imgW="4324275" imgH="2905092" progId="Excel.Sheet.12">
                  <p:link updateAutomatic="1"/>
                </p:oleObj>
              </mc:Choice>
              <mc:Fallback>
                <p:oleObj name="Worksheet" r:id="rId7" imgW="4324275" imgH="2905092" progId="Excel.Sheet.12">
                  <p:link updateAutomatic="1"/>
                  <p:pic>
                    <p:nvPicPr>
                      <p:cNvPr id="0" name=""/>
                      <p:cNvPicPr/>
                      <p:nvPr/>
                    </p:nvPicPr>
                    <p:blipFill>
                      <a:blip r:embed="rId8"/>
                      <a:stretch>
                        <a:fillRect/>
                      </a:stretch>
                    </p:blipFill>
                    <p:spPr>
                      <a:xfrm>
                        <a:off x="152400" y="5462332"/>
                        <a:ext cx="3848100" cy="2905125"/>
                      </a:xfrm>
                      <a:prstGeom prst="rect">
                        <a:avLst/>
                      </a:prstGeom>
                    </p:spPr>
                  </p:pic>
                </p:oleObj>
              </mc:Fallback>
            </mc:AlternateContent>
          </a:graphicData>
        </a:graphic>
      </p:graphicFrame>
    </p:spTree>
    <p:extLst>
      <p:ext uri="{BB962C8B-B14F-4D97-AF65-F5344CB8AC3E}">
        <p14:creationId xmlns:p14="http://schemas.microsoft.com/office/powerpoint/2010/main" val="26638035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1" y="114323"/>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5</a:t>
            </a:fld>
            <a:endParaRPr lang="en-US" dirty="0"/>
          </a:p>
        </p:txBody>
      </p:sp>
      <p:sp>
        <p:nvSpPr>
          <p:cNvPr id="11" name="TextBox 10"/>
          <p:cNvSpPr txBox="1"/>
          <p:nvPr/>
        </p:nvSpPr>
        <p:spPr>
          <a:xfrm>
            <a:off x="152400" y="4284345"/>
            <a:ext cx="3848100" cy="184666"/>
          </a:xfrm>
          <a:prstGeom prst="rect">
            <a:avLst/>
          </a:prstGeom>
          <a:solidFill>
            <a:srgbClr val="963634"/>
          </a:solidFill>
        </p:spPr>
        <p:txBody>
          <a:bodyPr wrap="square" lIns="0" tIns="0" rIns="0" bIns="0" rtlCol="0">
            <a:spAutoFit/>
          </a:bodyPr>
          <a:lstStyle/>
          <a:p>
            <a:pPr algn="ctr"/>
            <a:r>
              <a:rPr lang="ar-KW" sz="1200" b="1" dirty="0" smtClean="0">
                <a:solidFill>
                  <a:schemeClr val="bg1"/>
                </a:solidFill>
                <a:cs typeface="+mj-cs"/>
              </a:rPr>
              <a:t>أعلى 10 شركات من حيث القيمة الرأسمالية في السوق الرئيسي</a:t>
            </a:r>
            <a:endParaRPr lang="en-US" sz="1200" b="1" dirty="0" smtClean="0">
              <a:solidFill>
                <a:schemeClr val="bg1"/>
              </a:solidFill>
              <a:cs typeface="+mj-cs"/>
            </a:endParaRPr>
          </a:p>
        </p:txBody>
      </p:sp>
      <p:sp>
        <p:nvSpPr>
          <p:cNvPr id="13" name="Rectangle 12"/>
          <p:cNvSpPr/>
          <p:nvPr/>
        </p:nvSpPr>
        <p:spPr>
          <a:xfrm>
            <a:off x="4182386" y="4284345"/>
            <a:ext cx="2561314" cy="3070612"/>
          </a:xfrm>
          <a:prstGeom prst="rect">
            <a:avLst/>
          </a:prstGeom>
          <a:solidFill>
            <a:schemeClr val="bg1">
              <a:lumMod val="95000"/>
            </a:schemeClr>
          </a:solidFill>
          <a:ln w="15875" cap="flat" cmpd="sng" algn="ctr">
            <a:noFill/>
            <a:prstDash val="sysDash"/>
          </a:ln>
          <a:effectLst/>
        </p:spPr>
        <p:txBody>
          <a:bodyPr numCol="1" rtlCol="0" anchor="ctr"/>
          <a:lstStyle/>
          <a:p>
            <a:pPr marL="171450" lvl="2" indent="-171450" algn="justLow" rtl="1">
              <a:buClr>
                <a:prstClr val="black"/>
              </a:buClr>
              <a:buFont typeface="Arial" panose="020B0604020202020204" pitchFamily="34" charset="0"/>
              <a:buChar char="•"/>
              <a:defRPr/>
            </a:pPr>
            <a:endParaRPr lang="ar-SA" sz="1000" dirty="0"/>
          </a:p>
          <a:p>
            <a:pPr marL="171450" lvl="2" indent="-171450" algn="justLow" rtl="1">
              <a:buClr>
                <a:prstClr val="black"/>
              </a:buClr>
              <a:buFont typeface="Arial" panose="020B0604020202020204" pitchFamily="34" charset="0"/>
              <a:buChar char="•"/>
              <a:defRPr/>
            </a:pPr>
            <a:endParaRPr lang="ar-SA"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a:t>
            </a:r>
            <a:r>
              <a:rPr lang="ar-SA" sz="1000" dirty="0"/>
              <a:t>الرئيسي</a:t>
            </a:r>
            <a:r>
              <a:rPr lang="ar-KW" sz="1000" dirty="0"/>
              <a:t> </a:t>
            </a:r>
            <a:r>
              <a:rPr lang="ar-SA" sz="1000" dirty="0" smtClean="0"/>
              <a:t>تصدر سهم الشركة التجارية العقارية قائمة </a:t>
            </a:r>
            <a:r>
              <a:rPr lang="ar-SA" sz="1000" dirty="0"/>
              <a:t>الأسهم الأعلى تداولا من حيث </a:t>
            </a:r>
            <a:r>
              <a:rPr lang="ar-SA" sz="1000" dirty="0" smtClean="0"/>
              <a:t>القيمة خلال </a:t>
            </a:r>
            <a:r>
              <a:rPr lang="ar-KW" sz="1000" dirty="0"/>
              <a:t>تداولات الأسبوع </a:t>
            </a:r>
            <a:r>
              <a:rPr lang="ar-SA" sz="1000" dirty="0" smtClean="0"/>
              <a:t>بقيمة </a:t>
            </a:r>
            <a:r>
              <a:rPr lang="ar-SA" sz="1000" dirty="0"/>
              <a:t>تداول </a:t>
            </a:r>
            <a:r>
              <a:rPr lang="ar-SA" sz="1000" dirty="0" smtClean="0"/>
              <a:t>بلغت 5 مليون د.ك </a:t>
            </a:r>
            <a:r>
              <a:rPr lang="ar-SA" sz="1000" dirty="0"/>
              <a:t>لينهي بذلك </a:t>
            </a:r>
            <a:r>
              <a:rPr lang="ar-KW" sz="1000" dirty="0"/>
              <a:t>تداولات الأسبوع </a:t>
            </a:r>
            <a:r>
              <a:rPr lang="ar-SA" sz="1000" dirty="0" smtClean="0"/>
              <a:t>عند </a:t>
            </a:r>
            <a:r>
              <a:rPr lang="ar-SA" sz="1000" dirty="0"/>
              <a:t>سعر</a:t>
            </a:r>
            <a:r>
              <a:rPr lang="ar-KW" sz="1000" dirty="0"/>
              <a:t> </a:t>
            </a:r>
            <a:r>
              <a:rPr lang="ar-SA" sz="1000" dirty="0" smtClean="0"/>
              <a:t>119</a:t>
            </a:r>
            <a:r>
              <a:rPr lang="ar-KW" sz="1000" dirty="0" smtClean="0"/>
              <a:t> </a:t>
            </a:r>
            <a:r>
              <a:rPr lang="ar-SA" sz="1000" dirty="0" smtClean="0"/>
              <a:t>فلس مرتفعا بنسبة 12.3%</a:t>
            </a:r>
            <a:r>
              <a:rPr lang="ar-KW" sz="1000" dirty="0" smtClean="0"/>
              <a:t>، </a:t>
            </a:r>
            <a:r>
              <a:rPr lang="ar-SA" sz="1000" dirty="0" smtClean="0"/>
              <a:t>وجاء سهم شركة الخليج للكابلات والصناعات الكهربائية بالمركز الثاني </a:t>
            </a:r>
            <a:r>
              <a:rPr lang="ar-SA" sz="1000" dirty="0"/>
              <a:t>بقيمة تداول بلغت </a:t>
            </a:r>
            <a:r>
              <a:rPr lang="ar-SA" sz="1000" dirty="0" smtClean="0"/>
              <a:t>3.1 </a:t>
            </a:r>
            <a:r>
              <a:rPr lang="ar-SA" sz="1000" dirty="0"/>
              <a:t>مليون د.ك</a:t>
            </a:r>
            <a:r>
              <a:rPr lang="ar-KW" sz="1000" dirty="0"/>
              <a:t> </a:t>
            </a:r>
            <a:r>
              <a:rPr lang="ar-SA" sz="1000" dirty="0"/>
              <a:t>لينهي بذلك </a:t>
            </a:r>
            <a:r>
              <a:rPr lang="ar-KW" sz="1000" dirty="0"/>
              <a:t>تداولات الأسبوع </a:t>
            </a:r>
            <a:r>
              <a:rPr lang="ar-SA" sz="1000" dirty="0"/>
              <a:t>عند سعر </a:t>
            </a:r>
            <a:r>
              <a:rPr lang="ar-SA" sz="1000" dirty="0" smtClean="0"/>
              <a:t>751 </a:t>
            </a:r>
            <a:r>
              <a:rPr lang="ar-SA" sz="1000" dirty="0"/>
              <a:t>فلس </a:t>
            </a:r>
            <a:r>
              <a:rPr lang="ar-SA" sz="1000" dirty="0" smtClean="0"/>
              <a:t>مرتفعا </a:t>
            </a:r>
            <a:r>
              <a:rPr lang="ar-SA" sz="1000" dirty="0"/>
              <a:t>بنسبة </a:t>
            </a:r>
            <a:r>
              <a:rPr lang="ar-SA" sz="1000" dirty="0" smtClean="0"/>
              <a:t>7%، ثم جاء </a:t>
            </a:r>
            <a:r>
              <a:rPr lang="ar-SA" sz="1000" dirty="0"/>
              <a:t>سهم</a:t>
            </a:r>
            <a:r>
              <a:rPr lang="ar-KW" sz="1000" dirty="0"/>
              <a:t> </a:t>
            </a:r>
            <a:r>
              <a:rPr lang="ar-SA" sz="1000" dirty="0" smtClean="0"/>
              <a:t>شركة </a:t>
            </a:r>
            <a:r>
              <a:rPr lang="ar-SA" sz="1000" dirty="0"/>
              <a:t>طيران الجزيرة الطائرات </a:t>
            </a:r>
            <a:r>
              <a:rPr lang="ar-SA" sz="1000" dirty="0" smtClean="0"/>
              <a:t>بالمركز الثالث </a:t>
            </a:r>
            <a:r>
              <a:rPr lang="ar-SA" sz="1000" dirty="0"/>
              <a:t>بقيمة تداول بلغ</a:t>
            </a:r>
            <a:r>
              <a:rPr lang="ar-KW" sz="1000" dirty="0"/>
              <a:t>ت</a:t>
            </a:r>
            <a:r>
              <a:rPr lang="ar-SA" sz="1000" dirty="0"/>
              <a:t> </a:t>
            </a:r>
            <a:r>
              <a:rPr lang="ar-SA" sz="1000" dirty="0" smtClean="0"/>
              <a:t>2 مليون د.ك</a:t>
            </a:r>
            <a:r>
              <a:rPr lang="ar-KW" sz="1000" dirty="0" smtClean="0"/>
              <a:t> </a:t>
            </a:r>
            <a:r>
              <a:rPr lang="ar-SA" sz="1000" dirty="0"/>
              <a:t>لينهي بذلك </a:t>
            </a:r>
            <a:r>
              <a:rPr lang="ar-KW" sz="1000" dirty="0"/>
              <a:t>تداولات الأسبوع </a:t>
            </a:r>
            <a:r>
              <a:rPr lang="ar-SA" sz="1000" dirty="0" smtClean="0"/>
              <a:t>عند </a:t>
            </a:r>
            <a:r>
              <a:rPr lang="ar-SA" sz="1000" dirty="0"/>
              <a:t>سعر </a:t>
            </a:r>
            <a:r>
              <a:rPr lang="ar-SA" sz="1000" dirty="0" smtClean="0"/>
              <a:t>621 </a:t>
            </a:r>
            <a:r>
              <a:rPr lang="ar-SA" sz="1000" dirty="0"/>
              <a:t>فلس </a:t>
            </a:r>
            <a:r>
              <a:rPr lang="ar-SA" sz="1000" dirty="0" smtClean="0"/>
              <a:t>متراجعا بنسبة 1.4%.</a:t>
            </a:r>
            <a:endParaRPr lang="ar-KW" sz="1000" dirty="0" smtClean="0"/>
          </a:p>
          <a:p>
            <a:pPr marL="171450" lvl="2" indent="-171450" algn="justLow" rtl="1">
              <a:buClr>
                <a:prstClr val="black"/>
              </a:buClr>
              <a:buFont typeface="Arial" panose="020B0604020202020204" pitchFamily="34" charset="0"/>
              <a:buChar char="•"/>
              <a:defRPr/>
            </a:pPr>
            <a:endParaRPr lang="ar-KW" sz="1000" dirty="0" smtClean="0"/>
          </a:p>
          <a:p>
            <a:pPr marL="171450" lvl="2" indent="-171450" algn="justLow" rtl="1">
              <a:buClr>
                <a:prstClr val="black"/>
              </a:buClr>
              <a:buFont typeface="Arial" panose="020B0604020202020204" pitchFamily="34" charset="0"/>
              <a:buChar char="•"/>
              <a:defRPr/>
            </a:pPr>
            <a:r>
              <a:rPr lang="ar-KW" sz="1000" dirty="0" smtClean="0"/>
              <a:t>في </a:t>
            </a:r>
            <a:r>
              <a:rPr lang="ar-KW" sz="1000" dirty="0"/>
              <a:t>السوق الرئيسي </a:t>
            </a:r>
            <a:r>
              <a:rPr lang="ar-SA" sz="1000" dirty="0"/>
              <a:t>احتل</a:t>
            </a:r>
            <a:r>
              <a:rPr lang="ar-KW" sz="1000" dirty="0"/>
              <a:t> البنك التجاري </a:t>
            </a:r>
            <a:r>
              <a:rPr lang="ar-SA" sz="1000" dirty="0" smtClean="0"/>
              <a:t>الكويتي </a:t>
            </a:r>
            <a:r>
              <a:rPr lang="ar-KW" sz="1000" dirty="0" smtClean="0"/>
              <a:t>المرتبة </a:t>
            </a:r>
            <a:r>
              <a:rPr lang="ar-KW" sz="1000" dirty="0"/>
              <a:t>الأولى من حيث القيمة الرأسمالية بقيمة </a:t>
            </a:r>
            <a:r>
              <a:rPr lang="ar-SA" sz="1000" dirty="0" smtClean="0"/>
              <a:t>996</a:t>
            </a:r>
            <a:r>
              <a:rPr lang="ar-KW" sz="1000" dirty="0" smtClean="0"/>
              <a:t> </a:t>
            </a:r>
            <a:r>
              <a:rPr lang="ar-KW" sz="1000" dirty="0"/>
              <a:t>مليون د.ك ثم البنك الأهلي </a:t>
            </a:r>
            <a:r>
              <a:rPr lang="ar-KW" sz="1000" dirty="0" smtClean="0"/>
              <a:t>المتحد</a:t>
            </a:r>
            <a:r>
              <a:rPr lang="ar-SA" sz="1000" dirty="0" smtClean="0"/>
              <a:t> الكويتي</a:t>
            </a:r>
            <a:r>
              <a:rPr lang="ar-KW" sz="1000" dirty="0" smtClean="0"/>
              <a:t> </a:t>
            </a:r>
            <a:r>
              <a:rPr lang="ar-KW" sz="1000" dirty="0"/>
              <a:t>بالمرتبة الثانية بقيمة رأسمالية بلغت </a:t>
            </a:r>
            <a:r>
              <a:rPr lang="ar-SA" sz="1000" dirty="0" smtClean="0"/>
              <a:t>609</a:t>
            </a:r>
            <a:r>
              <a:rPr lang="ar-KW" sz="1000" dirty="0" smtClean="0"/>
              <a:t> </a:t>
            </a:r>
            <a:r>
              <a:rPr lang="ar-KW" sz="1000" dirty="0"/>
              <a:t>مليون د.ك ثم </a:t>
            </a:r>
            <a:r>
              <a:rPr lang="ar-SA" sz="1000" dirty="0" smtClean="0"/>
              <a:t>شركة الإتصالات الكويتية </a:t>
            </a:r>
            <a:r>
              <a:rPr lang="ar-KW" sz="1000" dirty="0" smtClean="0"/>
              <a:t>بالمرتبة </a:t>
            </a:r>
            <a:r>
              <a:rPr lang="ar-KW" sz="1000" dirty="0"/>
              <a:t>الثالثة بقيمة رأسمالية بلغت </a:t>
            </a:r>
            <a:r>
              <a:rPr lang="ar-SA" sz="1000" dirty="0" smtClean="0"/>
              <a:t>439</a:t>
            </a:r>
            <a:r>
              <a:rPr lang="ar-KW" sz="1000" dirty="0" smtClean="0"/>
              <a:t> </a:t>
            </a:r>
            <a:r>
              <a:rPr lang="ar-KW" sz="1000" dirty="0"/>
              <a:t>مليون د.ك .</a:t>
            </a:r>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a:p>
            <a:pPr marL="171450" lvl="2" indent="-171450" algn="justLow" rtl="1">
              <a:buClr>
                <a:prstClr val="black"/>
              </a:buClr>
              <a:buFont typeface="Arial" panose="020B0604020202020204" pitchFamily="34" charset="0"/>
              <a:buChar char="•"/>
              <a:defRPr/>
            </a:pPr>
            <a:endParaRPr lang="ar-KW" sz="1000" dirty="0"/>
          </a:p>
        </p:txBody>
      </p:sp>
      <p:graphicFrame>
        <p:nvGraphicFramePr>
          <p:cNvPr id="5" name="Object 4"/>
          <p:cNvGraphicFramePr>
            <a:graphicFrameLocks noChangeAspect="1"/>
          </p:cNvGraphicFramePr>
          <p:nvPr>
            <p:extLst>
              <p:ext uri="{D42A27DB-BD31-4B8C-83A1-F6EECF244321}">
                <p14:modId xmlns:p14="http://schemas.microsoft.com/office/powerpoint/2010/main" val="154681683"/>
              </p:ext>
            </p:extLst>
          </p:nvPr>
        </p:nvGraphicFramePr>
        <p:xfrm>
          <a:off x="166689" y="1150938"/>
          <a:ext cx="6577011" cy="2314575"/>
        </p:xfrm>
        <a:graphic>
          <a:graphicData uri="http://schemas.openxmlformats.org/presentationml/2006/ole">
            <mc:AlternateContent xmlns:mc="http://schemas.openxmlformats.org/markup-compatibility/2006">
              <mc:Choice xmlns:v="urn:schemas-microsoft-com:vml" Requires="v">
                <p:oleObj spid="_x0000_s134757" name="Worksheet" r:id="rId5" imgW="6600713" imgH="2314575" progId="Excel.Sheet.12">
                  <p:link updateAutomatic="1"/>
                </p:oleObj>
              </mc:Choice>
              <mc:Fallback>
                <p:oleObj name="Worksheet" r:id="rId5" imgW="6600713" imgH="2314575" progId="Excel.Sheet.12">
                  <p:link updateAutomatic="1"/>
                  <p:pic>
                    <p:nvPicPr>
                      <p:cNvPr id="0" name=""/>
                      <p:cNvPicPr/>
                      <p:nvPr/>
                    </p:nvPicPr>
                    <p:blipFill>
                      <a:blip r:embed="rId6"/>
                      <a:stretch>
                        <a:fillRect/>
                      </a:stretch>
                    </p:blipFill>
                    <p:spPr>
                      <a:xfrm>
                        <a:off x="166689" y="1150938"/>
                        <a:ext cx="6577011" cy="231457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230988178"/>
              </p:ext>
            </p:extLst>
          </p:nvPr>
        </p:nvGraphicFramePr>
        <p:xfrm>
          <a:off x="166688" y="4469011"/>
          <a:ext cx="3833812" cy="3000375"/>
        </p:xfrm>
        <a:graphic>
          <a:graphicData uri="http://schemas.openxmlformats.org/presentationml/2006/ole">
            <mc:AlternateContent xmlns:mc="http://schemas.openxmlformats.org/markup-compatibility/2006">
              <mc:Choice xmlns:v="urn:schemas-microsoft-com:vml" Requires="v">
                <p:oleObj spid="_x0000_s134758" name="Worksheet" r:id="rId7" imgW="4371788" imgH="3000375" progId="Excel.Sheet.12">
                  <p:link updateAutomatic="1"/>
                </p:oleObj>
              </mc:Choice>
              <mc:Fallback>
                <p:oleObj name="Worksheet" r:id="rId7" imgW="4371788" imgH="3000375" progId="Excel.Sheet.12">
                  <p:link updateAutomatic="1"/>
                  <p:pic>
                    <p:nvPicPr>
                      <p:cNvPr id="0" name=""/>
                      <p:cNvPicPr/>
                      <p:nvPr/>
                    </p:nvPicPr>
                    <p:blipFill>
                      <a:blip r:embed="rId8"/>
                      <a:stretch>
                        <a:fillRect/>
                      </a:stretch>
                    </p:blipFill>
                    <p:spPr>
                      <a:xfrm>
                        <a:off x="166688" y="4469011"/>
                        <a:ext cx="3833812" cy="3000375"/>
                      </a:xfrm>
                      <a:prstGeom prst="rect">
                        <a:avLst/>
                      </a:prstGeom>
                    </p:spPr>
                  </p:pic>
                </p:oleObj>
              </mc:Fallback>
            </mc:AlternateContent>
          </a:graphicData>
        </a:graphic>
      </p:graphicFrame>
    </p:spTree>
    <p:extLst>
      <p:ext uri="{BB962C8B-B14F-4D97-AF65-F5344CB8AC3E}">
        <p14:creationId xmlns:p14="http://schemas.microsoft.com/office/powerpoint/2010/main" val="2127186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22045"/>
            <a:ext cx="1714499" cy="7238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307205" y="838200"/>
            <a:ext cx="1497526" cy="263085"/>
          </a:xfrm>
          <a:prstGeom prst="rect">
            <a:avLst/>
          </a:prstGeom>
        </p:spPr>
        <p:txBody>
          <a:bodyPr wrap="none">
            <a:spAutoFit/>
          </a:bodyPr>
          <a:lstStyle/>
          <a:p>
            <a:pPr algn="r" defTabSz="685857">
              <a:lnSpc>
                <a:spcPct val="70000"/>
              </a:lnSpc>
              <a:spcBef>
                <a:spcPct val="0"/>
              </a:spcBef>
              <a:defRPr/>
            </a:pPr>
            <a:r>
              <a:rPr lang="ar-KW" sz="1500" dirty="0" smtClean="0">
                <a:latin typeface="+mj-lt"/>
                <a:ea typeface="+mj-ea"/>
                <a:cs typeface="+mj-cs"/>
              </a:rPr>
              <a:t>نشاط السوق الرئيسي </a:t>
            </a:r>
            <a:endParaRPr lang="en-US" sz="1500" dirty="0">
              <a:latin typeface="+mj-lt"/>
              <a:ea typeface="+mj-ea"/>
              <a:cs typeface="+mj-cs"/>
            </a:endParaRPr>
          </a:p>
        </p:txBody>
      </p:sp>
      <p:cxnSp>
        <p:nvCxnSpPr>
          <p:cNvPr id="4" name="Straight Connector 3"/>
          <p:cNvCxnSpPr/>
          <p:nvPr/>
        </p:nvCxnSpPr>
        <p:spPr>
          <a:xfrm>
            <a:off x="9521" y="1143000"/>
            <a:ext cx="6858000" cy="0"/>
          </a:xfrm>
          <a:prstGeom prst="line">
            <a:avLst/>
          </a:prstGeom>
          <a:noFill/>
          <a:ln w="9525" cap="flat" cmpd="sng" algn="ctr">
            <a:solidFill>
              <a:sysClr val="windowText" lastClr="000000">
                <a:shade val="95000"/>
                <a:satMod val="105000"/>
              </a:sysClr>
            </a:solidFill>
            <a:prstDash val="solid"/>
          </a:ln>
          <a:effectLst/>
        </p:spPr>
      </p:cxnSp>
      <p:sp>
        <p:nvSpPr>
          <p:cNvPr id="10" name="Slide Number Placeholder 9"/>
          <p:cNvSpPr>
            <a:spLocks noGrp="1"/>
          </p:cNvSpPr>
          <p:nvPr>
            <p:ph type="sldNum" sz="quarter" idx="12"/>
          </p:nvPr>
        </p:nvSpPr>
        <p:spPr/>
        <p:txBody>
          <a:bodyPr/>
          <a:lstStyle/>
          <a:p>
            <a:fld id="{87137B89-8CE1-40D6-81D6-7E13319A8EB3}" type="slidenum">
              <a:rPr lang="en-US" smtClean="0"/>
              <a:t>6</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1178734235"/>
              </p:ext>
            </p:extLst>
          </p:nvPr>
        </p:nvGraphicFramePr>
        <p:xfrm>
          <a:off x="152400" y="3673475"/>
          <a:ext cx="6596063" cy="2314575"/>
        </p:xfrm>
        <a:graphic>
          <a:graphicData uri="http://schemas.openxmlformats.org/presentationml/2006/ole">
            <mc:AlternateContent xmlns:mc="http://schemas.openxmlformats.org/markup-compatibility/2006">
              <mc:Choice xmlns:v="urn:schemas-microsoft-com:vml" Requires="v">
                <p:oleObj spid="_x0000_s137617" name="Worksheet" r:id="rId5" imgW="6496125" imgH="2314575" progId="Excel.Sheet.12">
                  <p:link updateAutomatic="1"/>
                </p:oleObj>
              </mc:Choice>
              <mc:Fallback>
                <p:oleObj name="Worksheet" r:id="rId5" imgW="6496125" imgH="2314575" progId="Excel.Sheet.12">
                  <p:link updateAutomatic="1"/>
                  <p:pic>
                    <p:nvPicPr>
                      <p:cNvPr id="0" name=""/>
                      <p:cNvPicPr/>
                      <p:nvPr/>
                    </p:nvPicPr>
                    <p:blipFill>
                      <a:blip r:embed="rId6"/>
                      <a:stretch>
                        <a:fillRect/>
                      </a:stretch>
                    </p:blipFill>
                    <p:spPr>
                      <a:xfrm>
                        <a:off x="152400" y="3673475"/>
                        <a:ext cx="6596063" cy="231457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865907962"/>
              </p:ext>
            </p:extLst>
          </p:nvPr>
        </p:nvGraphicFramePr>
        <p:xfrm>
          <a:off x="147637" y="1212850"/>
          <a:ext cx="6596063" cy="2314575"/>
        </p:xfrm>
        <a:graphic>
          <a:graphicData uri="http://schemas.openxmlformats.org/presentationml/2006/ole">
            <mc:AlternateContent xmlns:mc="http://schemas.openxmlformats.org/markup-compatibility/2006">
              <mc:Choice xmlns:v="urn:schemas-microsoft-com:vml" Requires="v">
                <p:oleObj spid="_x0000_s137618" name="Worksheet" r:id="rId7" imgW="6553200" imgH="2314575" progId="Excel.Sheet.12">
                  <p:link updateAutomatic="1"/>
                </p:oleObj>
              </mc:Choice>
              <mc:Fallback>
                <p:oleObj name="Worksheet" r:id="rId7" imgW="6553200" imgH="2314575" progId="Excel.Sheet.12">
                  <p:link updateAutomatic="1"/>
                  <p:pic>
                    <p:nvPicPr>
                      <p:cNvPr id="0" name=""/>
                      <p:cNvPicPr/>
                      <p:nvPr/>
                    </p:nvPicPr>
                    <p:blipFill>
                      <a:blip r:embed="rId8"/>
                      <a:stretch>
                        <a:fillRect/>
                      </a:stretch>
                    </p:blipFill>
                    <p:spPr>
                      <a:xfrm>
                        <a:off x="147637" y="1212850"/>
                        <a:ext cx="6596063" cy="231457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785617951"/>
              </p:ext>
            </p:extLst>
          </p:nvPr>
        </p:nvGraphicFramePr>
        <p:xfrm>
          <a:off x="161924" y="6134100"/>
          <a:ext cx="6586539" cy="2314575"/>
        </p:xfrm>
        <a:graphic>
          <a:graphicData uri="http://schemas.openxmlformats.org/presentationml/2006/ole">
            <mc:AlternateContent xmlns:mc="http://schemas.openxmlformats.org/markup-compatibility/2006">
              <mc:Choice xmlns:v="urn:schemas-microsoft-com:vml" Requires="v">
                <p:oleObj spid="_x0000_s137619" name="Worksheet" r:id="rId9" imgW="6629400" imgH="2314575" progId="Excel.Sheet.12">
                  <p:link updateAutomatic="1"/>
                </p:oleObj>
              </mc:Choice>
              <mc:Fallback>
                <p:oleObj name="Worksheet" r:id="rId9" imgW="6629400" imgH="2314575" progId="Excel.Sheet.12">
                  <p:link updateAutomatic="1"/>
                  <p:pic>
                    <p:nvPicPr>
                      <p:cNvPr id="0" name=""/>
                      <p:cNvPicPr/>
                      <p:nvPr/>
                    </p:nvPicPr>
                    <p:blipFill>
                      <a:blip r:embed="rId10"/>
                      <a:stretch>
                        <a:fillRect/>
                      </a:stretch>
                    </p:blipFill>
                    <p:spPr>
                      <a:xfrm>
                        <a:off x="161924" y="6134100"/>
                        <a:ext cx="6586539" cy="2314575"/>
                      </a:xfrm>
                      <a:prstGeom prst="rect">
                        <a:avLst/>
                      </a:prstGeom>
                    </p:spPr>
                  </p:pic>
                </p:oleObj>
              </mc:Fallback>
            </mc:AlternateContent>
          </a:graphicData>
        </a:graphic>
      </p:graphicFrame>
    </p:spTree>
    <p:extLst>
      <p:ext uri="{BB962C8B-B14F-4D97-AF65-F5344CB8AC3E}">
        <p14:creationId xmlns:p14="http://schemas.microsoft.com/office/powerpoint/2010/main" val="59028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7"/>
          <p:cNvSpPr txBox="1">
            <a:spLocks/>
          </p:cNvSpPr>
          <p:nvPr/>
        </p:nvSpPr>
        <p:spPr bwMode="gray">
          <a:xfrm>
            <a:off x="3806367" y="8647089"/>
            <a:ext cx="1273633" cy="430968"/>
          </a:xfrm>
          <a:prstGeom prst="rect">
            <a:avLst/>
          </a:prstGeom>
        </p:spPr>
        <p:txBody>
          <a:bodyPr vert="horz" lIns="0" tIns="0" rIns="132923" bIns="0" rtlCol="0">
            <a:noAutofit/>
          </a:bodyPr>
          <a:lstStyle/>
          <a:p>
            <a:pPr algn="r">
              <a:buFont typeface="Arial" pitchFamily="34" charset="0"/>
              <a:buNone/>
              <a:defRPr/>
            </a:pPr>
            <a:r>
              <a:rPr lang="ar-KW" sz="646" b="1" dirty="0" smtClean="0">
                <a:solidFill>
                  <a:schemeClr val="bg1"/>
                </a:solidFill>
                <a:cs typeface="Arial" pitchFamily="34" charset="0"/>
              </a:rPr>
              <a:t>تلفون:6666 2226 965+ </a:t>
            </a:r>
          </a:p>
          <a:p>
            <a:pPr algn="r">
              <a:buFont typeface="Arial" pitchFamily="34" charset="0"/>
              <a:buNone/>
              <a:defRPr/>
            </a:pPr>
            <a:r>
              <a:rPr lang="ar-KW" sz="646" b="1" dirty="0" smtClean="0">
                <a:solidFill>
                  <a:schemeClr val="bg1"/>
                </a:solidFill>
                <a:cs typeface="Arial" pitchFamily="34" charset="0"/>
              </a:rPr>
              <a:t>فاكس:6793 2226 965+</a:t>
            </a:r>
            <a:endParaRPr lang="ar-SA" sz="646" b="1" dirty="0">
              <a:solidFill>
                <a:schemeClr val="bg1"/>
              </a:solidFill>
              <a:cs typeface="Arial" pitchFamily="34" charset="0"/>
            </a:endParaRPr>
          </a:p>
        </p:txBody>
      </p:sp>
      <p:sp>
        <p:nvSpPr>
          <p:cNvPr id="4" name="Text Placeholder 5"/>
          <p:cNvSpPr>
            <a:spLocks noGrp="1"/>
          </p:cNvSpPr>
          <p:nvPr>
            <p:ph type="body" sz="quarter" idx="10"/>
          </p:nvPr>
        </p:nvSpPr>
        <p:spPr>
          <a:xfrm>
            <a:off x="3229593" y="3774373"/>
            <a:ext cx="2991102" cy="3190508"/>
          </a:xfrm>
        </p:spPr>
        <p:txBody>
          <a:bodyPr vert="horz" lIns="0" tIns="0" rIns="0" bIns="0" rtlCol="0" anchor="b">
            <a:noAutofit/>
          </a:bodyPr>
          <a:lstStyle/>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يجب ملاحظة أن هذا التقرير لا يشكل توصيات استثمارية أو ما إذا كان على المستثمرين الاستمرار في استثماراتهم </a:t>
            </a:r>
            <a:r>
              <a:rPr lang="ar-SA" dirty="0" smtClean="0">
                <a:solidFill>
                  <a:schemeClr val="bg1"/>
                </a:solidFill>
                <a:latin typeface="+mj-lt"/>
              </a:rPr>
              <a:t>الخاصة. </a:t>
            </a:r>
            <a:r>
              <a:rPr lang="ar-SA" dirty="0">
                <a:solidFill>
                  <a:schemeClr val="bg1"/>
                </a:solidFill>
                <a:latin typeface="+mj-lt"/>
              </a:rPr>
              <a:t>وقد تم إعداد التقرير فقط للغرض المنصوص عليه و لا ينبغي الاعتماد </a:t>
            </a:r>
            <a:r>
              <a:rPr lang="ar-SA" dirty="0" smtClean="0">
                <a:solidFill>
                  <a:schemeClr val="bg1"/>
                </a:solidFill>
                <a:latin typeface="+mj-lt"/>
              </a:rPr>
              <a:t>عليه </a:t>
            </a:r>
            <a:r>
              <a:rPr lang="ar-SA" dirty="0">
                <a:solidFill>
                  <a:schemeClr val="bg1"/>
                </a:solidFill>
                <a:latin typeface="+mj-lt"/>
              </a:rPr>
              <a:t>لأي غرض آخر.</a:t>
            </a:r>
          </a:p>
          <a:p>
            <a:pPr marL="0" indent="0" algn="just" rtl="1">
              <a:spcBef>
                <a:spcPts val="185"/>
              </a:spcBef>
              <a:buNone/>
              <a:defRPr/>
            </a:pPr>
            <a:endParaRPr lang="ar-SA" dirty="0">
              <a:solidFill>
                <a:schemeClr val="bg1"/>
              </a:solidFill>
              <a:latin typeface="+mj-lt"/>
            </a:endParaRPr>
          </a:p>
          <a:p>
            <a:pPr marL="0" indent="0" algn="justLow" rtl="1">
              <a:spcBef>
                <a:spcPts val="185"/>
              </a:spcBef>
              <a:buNone/>
              <a:defRPr/>
            </a:pPr>
            <a:r>
              <a:rPr lang="ar-SA" dirty="0">
                <a:solidFill>
                  <a:schemeClr val="bg1"/>
                </a:solidFill>
                <a:latin typeface="+mj-lt"/>
              </a:rPr>
              <a:t>وأعد هذا التقرير للتداول العام وتم ارساله لك كعميل، لغرض تقديم المعلومات العامة </a:t>
            </a:r>
            <a:r>
              <a:rPr lang="ar-SA" dirty="0" smtClean="0">
                <a:solidFill>
                  <a:schemeClr val="bg1"/>
                </a:solidFill>
                <a:latin typeface="+mj-lt"/>
              </a:rPr>
              <a:t>فقط. </a:t>
            </a:r>
            <a:r>
              <a:rPr lang="ar-SA" dirty="0">
                <a:solidFill>
                  <a:schemeClr val="bg1"/>
                </a:solidFill>
                <a:latin typeface="+mj-lt"/>
              </a:rPr>
              <a:t>وليس المقصود منه عرض أو تقديم المشورة فيما يتعلق بشراء أو بيع أي ورقة مالية.</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latin typeface="+mj-lt"/>
              </a:rPr>
              <a:t>على الرغم من أن المعلومات في هذا التقرير تم جمعها من </a:t>
            </a:r>
            <a:r>
              <a:rPr lang="ar-KW" dirty="0" smtClean="0">
                <a:solidFill>
                  <a:schemeClr val="bg1"/>
                </a:solidFill>
                <a:latin typeface="+mj-lt"/>
              </a:rPr>
              <a:t>ال</a:t>
            </a:r>
            <a:r>
              <a:rPr lang="ar-SA" dirty="0" smtClean="0">
                <a:solidFill>
                  <a:schemeClr val="bg1"/>
                </a:solidFill>
                <a:latin typeface="+mj-lt"/>
              </a:rPr>
              <a:t>مصادر </a:t>
            </a:r>
            <a:r>
              <a:rPr lang="ar-SA" dirty="0">
                <a:solidFill>
                  <a:schemeClr val="bg1"/>
                </a:solidFill>
                <a:latin typeface="+mj-lt"/>
              </a:rPr>
              <a:t>التي تعتقد الشركة بأنها موثوق بها، </a:t>
            </a:r>
            <a:r>
              <a:rPr lang="ar-SA" dirty="0" smtClean="0">
                <a:solidFill>
                  <a:schemeClr val="bg1"/>
                </a:solidFill>
                <a:latin typeface="+mj-lt"/>
              </a:rPr>
              <a:t>نحن </a:t>
            </a:r>
            <a:r>
              <a:rPr lang="ar-SA" dirty="0">
                <a:solidFill>
                  <a:schemeClr val="bg1"/>
                </a:solidFill>
                <a:latin typeface="+mj-lt"/>
              </a:rPr>
              <a:t>لم نقم بالتحقق منها بشكل مستقل سواء كانت دقيقة </a:t>
            </a:r>
            <a:r>
              <a:rPr lang="ar-SA" dirty="0" smtClean="0">
                <a:solidFill>
                  <a:schemeClr val="bg1"/>
                </a:solidFill>
                <a:latin typeface="+mj-lt"/>
              </a:rPr>
              <a:t>أوغير </a:t>
            </a:r>
            <a:r>
              <a:rPr lang="ar-SA" dirty="0">
                <a:solidFill>
                  <a:schemeClr val="bg1"/>
                </a:solidFill>
                <a:latin typeface="+mj-lt"/>
              </a:rPr>
              <a:t>كاملة. لا توجد مسؤولية على الشركة بسبب أي خسائر ناتجة بصورة مباشرة أو غير مباشرة، من استخدام هذه المعلومات.</a:t>
            </a:r>
          </a:p>
          <a:p>
            <a:pPr marL="0" indent="0" algn="just" rtl="1">
              <a:spcBef>
                <a:spcPts val="185"/>
              </a:spcBef>
              <a:buNone/>
              <a:defRPr/>
            </a:pPr>
            <a:endParaRPr lang="ar-SA" dirty="0">
              <a:solidFill>
                <a:schemeClr val="bg1"/>
              </a:solidFill>
              <a:latin typeface="+mj-lt"/>
            </a:endParaRPr>
          </a:p>
          <a:p>
            <a:pPr marL="0" indent="0" algn="just" rtl="1">
              <a:spcBef>
                <a:spcPts val="185"/>
              </a:spcBef>
              <a:buNone/>
              <a:defRPr/>
            </a:pPr>
            <a:r>
              <a:rPr lang="ar-SA" dirty="0">
                <a:solidFill>
                  <a:schemeClr val="bg1"/>
                </a:solidFill>
              </a:rPr>
              <a:t>شركة الاستثمارات الوطنية</a:t>
            </a:r>
            <a:r>
              <a:rPr lang="ar-KW" dirty="0">
                <a:solidFill>
                  <a:schemeClr val="bg1"/>
                </a:solidFill>
              </a:rPr>
              <a:t>  ش.م.ك.ع.</a:t>
            </a:r>
            <a:endParaRPr lang="ar-SA" dirty="0">
              <a:solidFill>
                <a:schemeClr val="bg1"/>
              </a:solidFill>
            </a:endParaRPr>
          </a:p>
        </p:txBody>
      </p:sp>
      <p:sp>
        <p:nvSpPr>
          <p:cNvPr id="6" name="Text Placeholder 7"/>
          <p:cNvSpPr txBox="1">
            <a:spLocks/>
          </p:cNvSpPr>
          <p:nvPr/>
        </p:nvSpPr>
        <p:spPr bwMode="gray">
          <a:xfrm>
            <a:off x="5080000" y="8647089"/>
            <a:ext cx="1273633" cy="430968"/>
          </a:xfrm>
          <a:prstGeom prst="rect">
            <a:avLst/>
          </a:prstGeom>
        </p:spPr>
        <p:txBody>
          <a:bodyPr vert="horz" lIns="0" tIns="0" rIns="132923" bIns="0" rtlCol="0">
            <a:noAutofit/>
          </a:bodyPr>
          <a:lstStyle/>
          <a:p>
            <a:pPr algn="r">
              <a:buFont typeface="Arial" pitchFamily="34" charset="0"/>
              <a:buNone/>
              <a:defRPr/>
            </a:pPr>
            <a:r>
              <a:rPr lang="ar-SA" sz="646" b="1" dirty="0">
                <a:solidFill>
                  <a:schemeClr val="bg1"/>
                </a:solidFill>
                <a:cs typeface="Arial" pitchFamily="34" charset="0"/>
              </a:rPr>
              <a:t>شركة الاستثمارات الوطنية</a:t>
            </a:r>
          </a:p>
          <a:p>
            <a:pPr algn="r">
              <a:buFont typeface="Arial" pitchFamily="34" charset="0"/>
              <a:buNone/>
              <a:defRPr/>
            </a:pPr>
            <a:r>
              <a:rPr lang="ar-SA" sz="646" b="1" dirty="0">
                <a:solidFill>
                  <a:schemeClr val="bg1"/>
                </a:solidFill>
                <a:cs typeface="Arial" pitchFamily="34" charset="0"/>
              </a:rPr>
              <a:t>شرق, شارع المتنبي</a:t>
            </a:r>
          </a:p>
          <a:p>
            <a:pPr algn="r">
              <a:buFont typeface="Arial" pitchFamily="34" charset="0"/>
              <a:buNone/>
              <a:defRPr/>
            </a:pPr>
            <a:r>
              <a:rPr lang="ar-SA" sz="646" b="1" dirty="0">
                <a:solidFill>
                  <a:schemeClr val="bg1"/>
                </a:solidFill>
                <a:cs typeface="Arial" pitchFamily="34" charset="0"/>
              </a:rPr>
              <a:t>مبنى </a:t>
            </a:r>
            <a:r>
              <a:rPr lang="ar-SA" sz="646" b="1" dirty="0" smtClean="0">
                <a:solidFill>
                  <a:schemeClr val="bg1"/>
                </a:solidFill>
                <a:cs typeface="Arial" pitchFamily="34" charset="0"/>
              </a:rPr>
              <a:t>الخليجية</a:t>
            </a:r>
            <a:endParaRPr lang="en-US" sz="646" b="1" dirty="0" smtClean="0">
              <a:solidFill>
                <a:schemeClr val="bg1"/>
              </a:solidFill>
              <a:cs typeface="Arial" pitchFamily="34" charset="0"/>
            </a:endParaRPr>
          </a:p>
          <a:p>
            <a:pPr algn="r">
              <a:buFont typeface="Arial" pitchFamily="34" charset="0"/>
              <a:buNone/>
              <a:defRPr/>
            </a:pPr>
            <a:r>
              <a:rPr lang="ar-KW" sz="646" b="1" dirty="0" smtClean="0">
                <a:solidFill>
                  <a:schemeClr val="bg1"/>
                </a:solidFill>
                <a:cs typeface="Arial" pitchFamily="34" charset="0"/>
              </a:rPr>
              <a:t>ص. ب. 25667 الصفاة 13117 الكويت </a:t>
            </a:r>
            <a:endParaRPr lang="ar-SA" sz="646" b="1" dirty="0">
              <a:solidFill>
                <a:schemeClr val="bg1"/>
              </a:solidFill>
              <a:cs typeface="Arial"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93067" cy="8983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30448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17459</TotalTime>
  <Words>1225</Words>
  <Application>Microsoft Office PowerPoint</Application>
  <PresentationFormat>On-screen Show (4:3)</PresentationFormat>
  <Paragraphs>89</Paragraphs>
  <Slides>7</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Links</vt:lpstr>
      </vt:variant>
      <vt:variant>
        <vt:i4>11</vt:i4>
      </vt:variant>
      <vt:variant>
        <vt:lpstr>Slide Titles</vt:lpstr>
      </vt:variant>
      <vt:variant>
        <vt:i4>7</vt:i4>
      </vt:variant>
    </vt:vector>
  </HeadingPairs>
  <TitlesOfParts>
    <vt:vector size="24" baseType="lpstr">
      <vt:lpstr>Arial</vt:lpstr>
      <vt:lpstr>Calibri</vt:lpstr>
      <vt:lpstr>Calibri Light</vt:lpstr>
      <vt:lpstr>Times New Roman</vt:lpstr>
      <vt:lpstr>Wingdings</vt:lpstr>
      <vt:lpstr>Office Theme</vt:lpstr>
      <vt:lpstr>file:///\\nicfps\laid$\Researches%20&amp;%20Studies\Work%20Files\Periodic%20Reports\Boursa%20Kuwait\Weekly\2020\Master%20Model%20for%20weekly%20(wealth%20management)v.1%20-%20Copy.xlsx!Indcies%20!R2C2:R7C9</vt:lpstr>
      <vt:lpstr>file:///\\nicfps\laid$\Researches%20&amp;%20Studies\Work%20Files\Periodic%20Reports\Boursa%20Kuwait\Weekly\2020\Master%20Model%20for%20weekly%20(wealth%20management)v.1%20-%20Copy.xlsx!sector%20indices%20%20!%5bMaster%20Model%20for%20weekly%20(wealth%20management)v.1%20-%20Copy.xlsx%5dsector%20indices%20%20%20Chart%201</vt:lpstr>
      <vt:lpstr>file:///\\nicfps\laid$\Researches%20&amp;%20Studies\Work%20Files\Periodic%20Reports\Boursa%20Kuwait\Weekly\2020\Master%20Model%20for%20weekly%20(wealth%20management)v.1%20-%20Copy.xlsx!sector%20indices%20%20!%5bMaster%20Model%20for%20weekly%20(wealth%20management)v.1%20-%20Copy.xlsx%5dsector%20indices%20%20%20Chart%202</vt:lpstr>
      <vt:lpstr>file:///\\nicfps\laid$\Researches%20&amp;%20Studies\Work%20Files\Periodic%20Reports\Boursa%20Kuwait\Weekly\2020\Master%20Model%20for%20weekly%20(wealth%20management)v.1%20-%20Copy.xlsx!sector%20indices%20%20!R2C24:R17C28</vt:lpstr>
      <vt:lpstr>file:///\\nicfps\laid$\Researches%20&amp;%20Studies\Work%20Files\Periodic%20Reports\Boursa%20Kuwait\Weekly\2020\Master%20Model%20for%20weekly%20(wealth%20management)v.1%20-%20Copy.xlsx!Companies%20(P%20Market)!R3C2:R25C9</vt:lpstr>
      <vt:lpstr>file:///\\nicfps\laid$\Researches%20&amp;%20Studies\Work%20Files\Periodic%20Reports\Boursa%20Kuwait\Weekly\2020\Master%20Model%20for%20weekly%20(wealth%20management)v.1%20-%20Copy.xlsx!(P%20Market)%20chart!%5bMaster%20Model%20for%20weekly%20(wealth%20management)v.1%20-%20Copy.xlsx%5d(P%20Market)%20chart%20Chart%202</vt:lpstr>
      <vt:lpstr>file:///\\nicfps\laid$\Researches%20&amp;%20Studies\Work%20Files\Periodic%20Reports\Boursa%20Kuwait\Weekly\2020\Master%20Model%20for%20weekly%20(wealth%20management)v.1%20-%20Copy.xlsx!companies%20(Main%20Market&amp;%20chart)!R3C22:R15C29</vt:lpstr>
      <vt:lpstr>file:///\\nicfps\laid$\Researches%20&amp;%20Studies\Work%20Files\Periodic%20Reports\Boursa%20Kuwait\Weekly\2020\Master%20Model%20for%20weekly%20(wealth%20management)v.1%20-%20Copy.xlsx!companies%20(Main%20Market&amp;%20chart)!%5bMaster%20Model%20for%20weekly%20(wealth%20management)v.1%20-%20Copy.xlsx%5dcompanies%20(Main%20Market&amp;%20chart)%20Chart%201</vt:lpstr>
      <vt:lpstr>file:///\\nicfps\laid$\Researches%20&amp;%20Studies\Work%20Files\Periodic%20Reports\Boursa%20Kuwait\Weekly\2020\Master%20Model%20for%20weekly%20(wealth%20management)v.1%20-%20Copy.xlsx!companies%20(Main%20Market&amp;%20chart)!R3C12:R15C19</vt:lpstr>
      <vt:lpstr>file:///\\nicfps\laid$\Researches%20&amp;%20Studies\Work%20Files\Periodic%20Reports\Boursa%20Kuwait\Weekly\2020\Master%20Model%20for%20weekly%20(wealth%20management)v.1%20-%20Copy.xlsx!companies%20(Main%20Market&amp;%20chart)!R3C2:R15C9</vt:lpstr>
      <vt:lpstr>file:///\\nicfps\laid$\Researches%20&amp;%20Studies\Work%20Files\Periodic%20Reports\Boursa%20Kuwait\Weekly\2020\Master%20Model%20for%20weekly%20(wealth%20management)v.1%20-%20Copy.xlsx!companies%20(Main%20Market&amp;%20chart)!R3C32:R15C39</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شركة الاستثمارات الوطنية  ش.م.ك.</dc:title>
  <dc:creator>Alaa Alatilie</dc:creator>
  <cp:lastModifiedBy>Hossam Ahmed</cp:lastModifiedBy>
  <cp:revision>3599</cp:revision>
  <cp:lastPrinted>2019-01-10T11:21:43Z</cp:lastPrinted>
  <dcterms:created xsi:type="dcterms:W3CDTF">2015-01-14T07:25:06Z</dcterms:created>
  <dcterms:modified xsi:type="dcterms:W3CDTF">2020-11-19T12:04:26Z</dcterms:modified>
</cp:coreProperties>
</file>